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6" r:id="rId3"/>
    <p:sldId id="269" r:id="rId4"/>
    <p:sldId id="267" r:id="rId5"/>
    <p:sldId id="291" r:id="rId6"/>
    <p:sldId id="271" r:id="rId7"/>
    <p:sldId id="289" r:id="rId8"/>
    <p:sldId id="272" r:id="rId9"/>
    <p:sldId id="273" r:id="rId10"/>
    <p:sldId id="276" r:id="rId11"/>
    <p:sldId id="277" r:id="rId12"/>
    <p:sldId id="278" r:id="rId13"/>
    <p:sldId id="279" r:id="rId14"/>
    <p:sldId id="280" r:id="rId15"/>
    <p:sldId id="282" r:id="rId16"/>
    <p:sldId id="284" r:id="rId17"/>
    <p:sldId id="265" r:id="rId18"/>
    <p:sldId id="257" r:id="rId19"/>
    <p:sldId id="290" r:id="rId20"/>
    <p:sldId id="286" r:id="rId21"/>
    <p:sldId id="287" r:id="rId22"/>
    <p:sldId id="260" r:id="rId23"/>
    <p:sldId id="261" r:id="rId24"/>
    <p:sldId id="262" r:id="rId25"/>
    <p:sldId id="288" r:id="rId26"/>
    <p:sldId id="263" r:id="rId27"/>
    <p:sldId id="26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343"/>
    <a:srgbClr val="0E4294"/>
    <a:srgbClr val="0D04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2"/>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0CF67AE1-8505-6644-A425-DE58633F24CE}" type="datetimeFigureOut">
              <a:rPr lang="en-US" smtClean="0"/>
              <a:pPr/>
              <a:t>1/17/17</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7F4179EF-493E-F747-85B6-B10E55A685E5}" type="slidenum">
              <a:rPr lang="en-US" smtClean="0"/>
              <a:pPr/>
              <a:t>‹#›</a:t>
            </a:fld>
            <a:endParaRPr lang="es-ES" dirty="0"/>
          </a:p>
        </p:txBody>
      </p:sp>
    </p:spTree>
    <p:extLst>
      <p:ext uri="{BB962C8B-B14F-4D97-AF65-F5344CB8AC3E}">
        <p14:creationId xmlns:p14="http://schemas.microsoft.com/office/powerpoint/2010/main" val="910740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Regular" charset="0"/>
        <a:ea typeface="+mn-ea"/>
        <a:cs typeface="+mn-cs"/>
      </a:defRPr>
    </a:lvl1pPr>
    <a:lvl2pPr marL="457200" algn="l" defTabSz="457200" rtl="0" eaLnBrk="1" latinLnBrk="0" hangingPunct="1">
      <a:defRPr sz="1200" b="0" i="0" kern="1200">
        <a:solidFill>
          <a:schemeClr val="tx1"/>
        </a:solidFill>
        <a:latin typeface="Arial Regular" charset="0"/>
        <a:ea typeface="+mn-ea"/>
        <a:cs typeface="+mn-cs"/>
      </a:defRPr>
    </a:lvl2pPr>
    <a:lvl3pPr marL="914400" algn="l" defTabSz="457200" rtl="0" eaLnBrk="1" latinLnBrk="0" hangingPunct="1">
      <a:defRPr sz="1200" b="0" i="0" kern="1200">
        <a:solidFill>
          <a:schemeClr val="tx1"/>
        </a:solidFill>
        <a:latin typeface="Arial Regular" charset="0"/>
        <a:ea typeface="+mn-ea"/>
        <a:cs typeface="+mn-cs"/>
      </a:defRPr>
    </a:lvl3pPr>
    <a:lvl4pPr marL="1371600" algn="l" defTabSz="457200" rtl="0" eaLnBrk="1" latinLnBrk="0" hangingPunct="1">
      <a:defRPr sz="1200" b="0" i="0" kern="1200">
        <a:solidFill>
          <a:schemeClr val="tx1"/>
        </a:solidFill>
        <a:latin typeface="Arial Regular" charset="0"/>
        <a:ea typeface="+mn-ea"/>
        <a:cs typeface="+mn-cs"/>
      </a:defRPr>
    </a:lvl4pPr>
    <a:lvl5pPr marL="1828800" algn="l" defTabSz="457200" rtl="0" eaLnBrk="1" latinLnBrk="0" hangingPunct="1">
      <a:defRPr sz="1200" b="0" i="0" kern="1200">
        <a:solidFill>
          <a:schemeClr val="tx1"/>
        </a:solidFill>
        <a:latin typeface="Arial Regular"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NUL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Ponga a disposición de los participantes diversos objetos diarios para que elijan.   Yo utilicé los objetos de un cajón de cachivaches en mi casa. Estos son algunos ejemplos: lápiz, goma, espejo, bandita elástica, flor, bombilla pequeña, tapa para enchufes, llave.  Pida a los voluntarios que compartan con el grupo.</a:t>
            </a:r>
          </a:p>
          <a:p>
            <a:endParaRPr lang="es-ES" dirty="0"/>
          </a:p>
        </p:txBody>
      </p:sp>
      <p:sp>
        <p:nvSpPr>
          <p:cNvPr id="4" name="Slide Number Placeholder 3"/>
          <p:cNvSpPr>
            <a:spLocks noGrp="1"/>
          </p:cNvSpPr>
          <p:nvPr>
            <p:ph type="sldNum" sz="quarter" idx="10"/>
          </p:nvPr>
        </p:nvSpPr>
        <p:spPr/>
        <p:txBody>
          <a:bodyPr/>
          <a:lstStyle/>
          <a:p>
            <a:fld id="{7F4179EF-493E-F747-85B6-B10E55A685E5}" type="slidenum">
              <a:rPr lang="en-US" smtClean="0"/>
              <a:t>6</a:t>
            </a:fld>
            <a:endParaRPr lang="es-ES"/>
          </a:p>
        </p:txBody>
      </p:sp>
    </p:spTree>
    <p:extLst>
      <p:ext uri="{BB962C8B-B14F-4D97-AF65-F5344CB8AC3E}">
        <p14:creationId xmlns:p14="http://schemas.microsoft.com/office/powerpoint/2010/main" val="181459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NOTA: Si estos puntos no se aplican a la forma en que su estado define la preparación para la escuela, elimine y reemplace con contenido más adecuado.</a:t>
            </a:r>
          </a:p>
          <a:p>
            <a:endParaRPr lang="es-ES" baseline="0" dirty="0"/>
          </a:p>
          <a:p>
            <a:r>
              <a:rPr lang="en-US" sz="1200" dirty="0">
                <a:solidFill>
                  <a:srgbClr val="7F7F7F"/>
                </a:solidFill>
                <a:latin typeface="Arial Regular" charset="0"/>
              </a:rPr>
              <a:t>Es útil que los niños sepan las habilidades enumeradas en el diagrama anterior antes de ingresar al kindergarten. Los indicadores incluidos representan las esperanzas y aspiraciones para los estudiantes ingresantes, no las expectativas. Kentucky reconoce que los niños se desarrollan y aprenden a distintos ritmos y en distintos momentos.  Los niños no dominarán todas las habilidades y conductas enumeradas con anterioridad antes de del kindergarten. Estas habilidades y conductas NO SE USAN para determinar la elegibilidad escolar. En Kentucky, todos los niños que reúnen los requisitos de edad legal tienen derecho a ingresar a la escuela pública. </a:t>
            </a:r>
          </a:p>
          <a:p>
            <a:endParaRPr lang="es-ES" sz="1200" dirty="0">
              <a:solidFill>
                <a:srgbClr val="7F7F7F"/>
              </a:solidFill>
              <a:latin typeface="Arial Regular" charset="0"/>
              <a:cs typeface="Arial Regular" charset="0"/>
            </a:endParaRPr>
          </a:p>
          <a:p>
            <a:r>
              <a:rPr lang="en-US" sz="1200" dirty="0">
                <a:solidFill>
                  <a:srgbClr val="7F7F7F"/>
                </a:solidFill>
                <a:latin typeface="Arial Regular" charset="0"/>
              </a:rPr>
              <a:t>Las familias y los proveedores de cuidado temprano y educación, las escuelas y los socios comunitarios deben trabajar juntos para brindar experiencias de desarrollo que fomenten el crecimiento y el aprendizaje, a fin de asegurarse de que los niños ingresen a la escuela ansiosos y entusiasmados por aprender. El objetivo de esta definición es darles a los padres, las guarderías y el preescolar, así como las comunidades, un panorama general de las expectativas de las escuelas para estudiantes ingresantes y ayudar a las familias y las comunidades a preparar a los niños para la escuela. Asimismo, un perfil de preparación les proporciona a los docentes, proveedores de cuidado infantil y padres una herramienta para informarlos mejor sobre las fortalezas y las necesidades específicas de cada niño en particular.  </a:t>
            </a:r>
          </a:p>
          <a:p>
            <a:endParaRPr lang="es-ES" sz="1200" dirty="0">
              <a:solidFill>
                <a:srgbClr val="7F7F7F"/>
              </a:solidFill>
              <a:latin typeface="Arial Regular" charset="0"/>
              <a:cs typeface="Arial Regular" charset="0"/>
            </a:endParaRPr>
          </a:p>
          <a:p>
            <a:r>
              <a:rPr lang="en-US" sz="1200" dirty="0">
                <a:solidFill>
                  <a:srgbClr val="7F7F7F"/>
                </a:solidFill>
                <a:latin typeface="Arial Regular" charset="0"/>
              </a:rPr>
              <a:t>Los socios que participan en la creación de este documento incluyen la Oficina de infancia temprana del Gobernador, el Departamento de educación de Kentucky, el Cuerpo especial de desarrollo y educación de primera infancia del Gobernador, el Gabinente para los servicios de salud y familiares y Kentucky Head Start Association. Se agradece especialmente a las Escuelas públicas del Condado de Jefferson por el desarrollo del gráfico. </a:t>
            </a:r>
          </a:p>
          <a:p>
            <a:endParaRPr lang="es-ES" sz="1200" dirty="0">
              <a:solidFill>
                <a:srgbClr val="7F7F7F"/>
              </a:solidFill>
              <a:latin typeface="Arial Regular" charset="0"/>
              <a:cs typeface="Arial Regular" charset="0"/>
            </a:endParaRPr>
          </a:p>
          <a:p>
            <a:r>
              <a:rPr lang="en-US" sz="1200" dirty="0">
                <a:solidFill>
                  <a:srgbClr val="7F7F7F"/>
                </a:solidFill>
                <a:latin typeface="Arial Regular" charset="0"/>
              </a:rPr>
              <a:t>Fuente: </a:t>
            </a:r>
            <a:r>
              <a:rPr lang="en-US" sz="1200" dirty="0">
                <a:solidFill>
                  <a:srgbClr val="7F7F7F"/>
                </a:solidFill>
                <a:latin typeface="Arial Regular" charset="0"/>
                <a:hlinkClick r:id="rId3" invalidUrl="http://kidsnow.ky.gov/School Readiness/Pages/default.aspx"/>
              </a:rPr>
              <a:t>http://kidsnow.ky.gov/School%20Readiness/Pages/default.aspx</a:t>
            </a:r>
            <a:r>
              <a:rPr dirty="0"/>
              <a:t> </a:t>
            </a:r>
          </a:p>
          <a:p>
            <a:endParaRPr lang="es-ES" sz="1200" dirty="0">
              <a:solidFill>
                <a:srgbClr val="7F7F7F"/>
              </a:solidFill>
              <a:latin typeface="Arial Regular" charset="0"/>
              <a:cs typeface="Arial Regular" charset="0"/>
            </a:endParaRPr>
          </a:p>
          <a:p>
            <a:endParaRPr lang="es-ES" sz="1200" dirty="0">
              <a:solidFill>
                <a:srgbClr val="7F7F7F"/>
              </a:solidFill>
              <a:latin typeface="Arial Regular" charset="0"/>
              <a:cs typeface="Arial Regular" charset="0"/>
            </a:endParaRPr>
          </a:p>
          <a:p>
            <a:endParaRPr lang="es-ES" dirty="0"/>
          </a:p>
        </p:txBody>
      </p:sp>
      <p:sp>
        <p:nvSpPr>
          <p:cNvPr id="4" name="Slide Number Placeholder 3"/>
          <p:cNvSpPr>
            <a:spLocks noGrp="1"/>
          </p:cNvSpPr>
          <p:nvPr>
            <p:ph type="sldNum" sz="quarter" idx="10"/>
          </p:nvPr>
        </p:nvSpPr>
        <p:spPr/>
        <p:txBody>
          <a:bodyPr/>
          <a:lstStyle/>
          <a:p>
            <a:fld id="{7F4179EF-493E-F747-85B6-B10E55A685E5}" type="slidenum">
              <a:rPr lang="en-US" smtClean="0"/>
              <a:t>9</a:t>
            </a:fld>
            <a:endParaRPr lang="es-ES"/>
          </a:p>
        </p:txBody>
      </p:sp>
    </p:spTree>
    <p:extLst>
      <p:ext uri="{BB962C8B-B14F-4D97-AF65-F5344CB8AC3E}">
        <p14:creationId xmlns:p14="http://schemas.microsoft.com/office/powerpoint/2010/main" val="23989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sp>
      <p:sp>
        <p:nvSpPr>
          <p:cNvPr id="6861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68611" name="Slide Number Placeholder 3"/>
          <p:cNvSpPr>
            <a:spLocks noGrp="1"/>
          </p:cNvSpPr>
          <p:nvPr>
            <p:ph type="sldNum" sz="quarter" idx="5"/>
          </p:nvPr>
        </p:nvSpPr>
        <p:spPr bwMode="auto">
          <a:noFill/>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314A68F-0EE2-0A44-A03D-5FB84D5D8664}" type="slidenum">
              <a:rPr lang="en-US" sz="1200">
                <a:latin typeface="Arial Regular" charset="0"/>
              </a:rPr>
              <a:pPr eaLnBrk="1" hangingPunct="1"/>
              <a:t>20</a:t>
            </a:fld>
            <a:endParaRPr lang="es-ES" sz="1200" dirty="0">
              <a:latin typeface="Arial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6C7DC4-73B6-B642-9B2D-CCA014F6E3C7}"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250152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C7DC4-73B6-B642-9B2D-CCA014F6E3C7}"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374498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C7DC4-73B6-B642-9B2D-CCA014F6E3C7}"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96312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C7DC4-73B6-B642-9B2D-CCA014F6E3C7}"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315390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C7DC4-73B6-B642-9B2D-CCA014F6E3C7}"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240502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6C7DC4-73B6-B642-9B2D-CCA014F6E3C7}"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4804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6C7DC4-73B6-B642-9B2D-CCA014F6E3C7}"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6604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6C7DC4-73B6-B642-9B2D-CCA014F6E3C7}"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413223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C7DC4-73B6-B642-9B2D-CCA014F6E3C7}"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60630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C7DC4-73B6-B642-9B2D-CCA014F6E3C7}"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59306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C7DC4-73B6-B642-9B2D-CCA014F6E3C7}"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407709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charset="0"/>
              </a:defRPr>
            </a:lvl1pPr>
          </a:lstStyle>
          <a:p>
            <a:fld id="{106C7DC4-73B6-B642-9B2D-CCA014F6E3C7}" type="datetimeFigureOut">
              <a:rPr lang="en-US" smtClean="0"/>
              <a:pPr/>
              <a:t>1/17/17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charset="0"/>
              </a:defRPr>
            </a:lvl1pPr>
          </a:lstStyle>
          <a:p>
            <a:fld id="{D024D65E-36D6-994D-BCEF-50A55EFED401}" type="slidenum">
              <a:rPr lang="en-US" smtClean="0"/>
              <a:pPr/>
              <a:t>‹#›</a:t>
            </a:fld>
            <a:endParaRPr lang="en-US" dirty="0"/>
          </a:p>
        </p:txBody>
      </p:sp>
    </p:spTree>
    <p:extLst>
      <p:ext uri="{BB962C8B-B14F-4D97-AF65-F5344CB8AC3E}">
        <p14:creationId xmlns:p14="http://schemas.microsoft.com/office/powerpoint/2010/main" val="402011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Arial Regular"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Regular"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rial Regular"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rial Regular"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rial Regular"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rial Regular"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youtube.com/watch?v=_duPYD6kPEA&amp;index=2&amp;list=PL51518A9F2678A60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kidsnow.ky.gov/engaging-families/Pages/Parent-Guides.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PPT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33444" y="2857598"/>
            <a:ext cx="8674777" cy="2308324"/>
          </a:xfrm>
          <a:prstGeom prst="rect">
            <a:avLst/>
          </a:prstGeom>
          <a:noFill/>
        </p:spPr>
        <p:txBody>
          <a:bodyPr wrap="square" rtlCol="0">
            <a:spAutoFit/>
          </a:bodyPr>
          <a:lstStyle/>
          <a:p>
            <a:pPr algn="ctr"/>
            <a:r>
              <a:rPr lang="en-US" sz="4800" dirty="0">
                <a:solidFill>
                  <a:srgbClr val="0E4294"/>
                </a:solidFill>
                <a:latin typeface="Arial Regular" charset="0"/>
              </a:rPr>
              <a:t>Academia United Way </a:t>
            </a:r>
          </a:p>
          <a:p>
            <a:pPr algn="ctr"/>
            <a:r>
              <a:rPr lang="en-US" sz="4800" dirty="0">
                <a:solidFill>
                  <a:srgbClr val="0E4294"/>
                </a:solidFill>
                <a:latin typeface="Arial Regular" charset="0"/>
              </a:rPr>
              <a:t>Born Learning </a:t>
            </a:r>
          </a:p>
          <a:p>
            <a:pPr algn="ctr"/>
            <a:r>
              <a:rPr lang="en-US" sz="4800" dirty="0">
                <a:solidFill>
                  <a:srgbClr val="0E4294"/>
                </a:solidFill>
                <a:latin typeface="Arial Regular" charset="0"/>
              </a:rPr>
              <a:t>Taller 1</a:t>
            </a:r>
            <a:endParaRPr lang="es-ES" sz="4800" dirty="0">
              <a:solidFill>
                <a:srgbClr val="0E4294"/>
              </a:solidFill>
              <a:latin typeface="Arial Regular" charset="0"/>
              <a:cs typeface="Arial Regular" charset="0"/>
            </a:endParaRPr>
          </a:p>
        </p:txBody>
      </p:sp>
    </p:spTree>
    <p:extLst>
      <p:ext uri="{BB962C8B-B14F-4D97-AF65-F5344CB8AC3E}">
        <p14:creationId xmlns:p14="http://schemas.microsoft.com/office/powerpoint/2010/main" val="318057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31337"/>
            <a:ext cx="5799098" cy="830997"/>
          </a:xfrm>
          <a:prstGeom prst="rect">
            <a:avLst/>
          </a:prstGeom>
          <a:noFill/>
        </p:spPr>
        <p:txBody>
          <a:bodyPr wrap="square" rtlCol="0">
            <a:spAutoFit/>
          </a:bodyPr>
          <a:lstStyle/>
          <a:p>
            <a:r>
              <a:rPr lang="en-US" sz="2400" dirty="0">
                <a:solidFill>
                  <a:schemeClr val="bg1"/>
                </a:solidFill>
                <a:latin typeface="Arial Regular" charset="0"/>
              </a:rPr>
              <a:t>¿QUÉ ES EL APRENDIZAJE TEMPRANO? </a:t>
            </a:r>
            <a:endParaRPr lang="es-ES" sz="2400" dirty="0">
              <a:solidFill>
                <a:schemeClr val="bg1"/>
              </a:solidFill>
              <a:latin typeface="Arial Regular" charset="0"/>
              <a:cs typeface="Arial Regular" charset="0"/>
            </a:endParaRPr>
          </a:p>
        </p:txBody>
      </p:sp>
      <p:sp>
        <p:nvSpPr>
          <p:cNvPr id="6" name="Rectangle 5"/>
          <p:cNvSpPr/>
          <p:nvPr/>
        </p:nvSpPr>
        <p:spPr>
          <a:xfrm>
            <a:off x="2147690"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7" name="Rectangle 6"/>
          <p:cNvSpPr/>
          <p:nvPr/>
        </p:nvSpPr>
        <p:spPr>
          <a:xfrm>
            <a:off x="2147690" y="4262801"/>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8" name="Rectangle 7"/>
          <p:cNvSpPr/>
          <p:nvPr/>
        </p:nvSpPr>
        <p:spPr>
          <a:xfrm>
            <a:off x="2147690" y="485040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24362"/>
            <a:ext cx="4939674" cy="3416320"/>
          </a:xfrm>
          <a:prstGeom prst="rect">
            <a:avLst/>
          </a:prstGeom>
          <a:noFill/>
        </p:spPr>
        <p:txBody>
          <a:bodyPr wrap="square" numCol="1" rtlCol="0">
            <a:spAutoFit/>
          </a:bodyPr>
          <a:lstStyle/>
          <a:p>
            <a:pPr marL="0" lvl="2">
              <a:buClr>
                <a:schemeClr val="tx1"/>
              </a:buClr>
              <a:defRPr/>
            </a:pPr>
            <a:r>
              <a:rPr lang="en-US" altLang="en-US" dirty="0">
                <a:solidFill>
                  <a:schemeClr val="bg1">
                    <a:lumMod val="50000"/>
                  </a:schemeClr>
                </a:solidFill>
                <a:latin typeface="Arial Regular" charset="0"/>
                <a:sym typeface="KG Second Chances Solid" charset="0"/>
              </a:rPr>
              <a:t>Los niños nacen aprendiendo, y aprenden incluso ANTES de nacer.</a:t>
            </a:r>
          </a:p>
          <a:p>
            <a:pPr marL="0"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a:p>
            <a:pPr marL="0" lvl="2">
              <a:buClr>
                <a:schemeClr val="tx1"/>
              </a:buClr>
              <a:defRPr/>
            </a:pPr>
            <a:r>
              <a:rPr lang="en-US" altLang="en-US" dirty="0">
                <a:solidFill>
                  <a:schemeClr val="bg1">
                    <a:lumMod val="50000"/>
                  </a:schemeClr>
                </a:solidFill>
                <a:latin typeface="Arial Regular" charset="0"/>
                <a:sym typeface="KG Second Chances Solid" charset="0"/>
              </a:rPr>
              <a:t>Los niños son aprendices activos.</a:t>
            </a:r>
          </a:p>
          <a:p>
            <a:pPr marL="1747838"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a:p>
            <a:pPr marL="0" lvl="2">
              <a:buClr>
                <a:schemeClr val="tx1"/>
              </a:buClr>
              <a:defRPr/>
            </a:pPr>
            <a:r>
              <a:rPr lang="en-US" altLang="en-US" dirty="0">
                <a:solidFill>
                  <a:schemeClr val="bg1">
                    <a:lumMod val="50000"/>
                  </a:schemeClr>
                </a:solidFill>
                <a:latin typeface="Arial Regular" charset="0"/>
                <a:sym typeface="KG Second Chances Solid" charset="0"/>
              </a:rPr>
              <a:t>El aprendizaje social, emocional e intelectual están conectados.</a:t>
            </a:r>
          </a:p>
          <a:p>
            <a:pPr marL="1747838"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a:p>
            <a:pPr marL="0" lvl="2">
              <a:buClr>
                <a:schemeClr val="tx1"/>
              </a:buClr>
              <a:defRPr/>
            </a:pPr>
            <a:r>
              <a:rPr lang="en-US" altLang="en-US" dirty="0">
                <a:solidFill>
                  <a:schemeClr val="bg1">
                    <a:lumMod val="50000"/>
                  </a:schemeClr>
                </a:solidFill>
                <a:latin typeface="Arial Regular" charset="0"/>
                <a:sym typeface="KG Second Chances Solid" charset="0"/>
              </a:rPr>
              <a:t>¡El aprendizaje debe ser divertido!</a:t>
            </a:r>
          </a:p>
          <a:p>
            <a:pPr marL="0"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a:p>
            <a:pPr marL="0" lvl="2">
              <a:buClr>
                <a:schemeClr val="tx1"/>
              </a:buClr>
              <a:defRPr/>
            </a:pPr>
            <a:r>
              <a:rPr lang="en-US" altLang="en-US" dirty="0">
                <a:solidFill>
                  <a:schemeClr val="bg1">
                    <a:lumMod val="50000"/>
                  </a:schemeClr>
                </a:solidFill>
                <a:latin typeface="Arial Regular" charset="0"/>
                <a:sym typeface="KG Second Chances Solid" charset="0"/>
              </a:rPr>
              <a:t>Los adultos deben conectarse, mirar, escuchar y ampliar.</a:t>
            </a:r>
          </a:p>
        </p:txBody>
      </p:sp>
      <p:sp>
        <p:nvSpPr>
          <p:cNvPr id="10" name="Rectangle 9"/>
          <p:cNvSpPr/>
          <p:nvPr/>
        </p:nvSpPr>
        <p:spPr>
          <a:xfrm>
            <a:off x="2147690" y="2880364"/>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p:nvSpPr>
        <p:spPr>
          <a:xfrm>
            <a:off x="2147690" y="3467966"/>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201697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hutterstock_280360607.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35758" y="740248"/>
            <a:ext cx="6757987" cy="830997"/>
          </a:xfrm>
          <a:prstGeom prst="rect">
            <a:avLst/>
          </a:prstGeom>
          <a:noFill/>
        </p:spPr>
        <p:txBody>
          <a:bodyPr wrap="square" rtlCol="0">
            <a:spAutoFit/>
          </a:bodyPr>
          <a:lstStyle/>
          <a:p>
            <a:r>
              <a:rPr lang="en-US" sz="2400" dirty="0">
                <a:solidFill>
                  <a:schemeClr val="bg1"/>
                </a:solidFill>
                <a:latin typeface="Arial Regular" charset="0"/>
              </a:rPr>
              <a:t>¿QUÉ NOS INFORMA LA  </a:t>
            </a:r>
            <a:r>
              <a:rPr lang="en-US" sz="2400">
                <a:solidFill>
                  <a:schemeClr val="bg1"/>
                </a:solidFill>
                <a:latin typeface="Arial Regular" charset="0"/>
              </a:rPr>
              <a:t>INVESTIGACIÓN </a:t>
            </a:r>
            <a:r>
              <a:rPr lang="en-US" sz="2400" smtClean="0">
                <a:solidFill>
                  <a:schemeClr val="bg1"/>
                </a:solidFill>
                <a:latin typeface="Arial Regular" charset="0"/>
              </a:rPr>
              <a:t>SOBRE </a:t>
            </a:r>
            <a:r>
              <a:rPr lang="en-US" sz="2400" dirty="0">
                <a:solidFill>
                  <a:schemeClr val="bg1"/>
                </a:solidFill>
                <a:latin typeface="Arial Regular" charset="0"/>
              </a:rPr>
              <a:t>APRENDIZAJE TEMPRANO</a:t>
            </a:r>
            <a:r>
              <a:rPr lang="en-US" sz="2400">
                <a:solidFill>
                  <a:schemeClr val="bg1"/>
                </a:solidFill>
                <a:latin typeface="Arial Regular" charset="0"/>
              </a:rPr>
              <a:t>? </a:t>
            </a:r>
            <a:r>
              <a:rPr lang="en-US" sz="2400" smtClean="0">
                <a:solidFill>
                  <a:schemeClr val="bg1"/>
                </a:solidFill>
                <a:latin typeface="Arial Regular" charset="0"/>
              </a:rPr>
              <a:t>   </a:t>
            </a:r>
            <a:endParaRPr lang="es-ES" sz="2400" dirty="0">
              <a:solidFill>
                <a:schemeClr val="bg1"/>
              </a:solidFill>
              <a:latin typeface="Arial Regular" charset="0"/>
              <a:cs typeface="Arial Regular" charset="0"/>
            </a:endParaRPr>
          </a:p>
        </p:txBody>
      </p:sp>
      <p:sp>
        <p:nvSpPr>
          <p:cNvPr id="6" name="Rectangle 5"/>
          <p:cNvSpPr/>
          <p:nvPr/>
        </p:nvSpPr>
        <p:spPr>
          <a:xfrm>
            <a:off x="3493362"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3941575" y="2024362"/>
            <a:ext cx="4939674" cy="2862322"/>
          </a:xfrm>
          <a:prstGeom prst="rect">
            <a:avLst/>
          </a:prstGeom>
          <a:noFill/>
        </p:spPr>
        <p:txBody>
          <a:bodyPr wrap="square" numCol="1" rtlCol="0">
            <a:spAutoFit/>
          </a:bodyPr>
          <a:lstStyle/>
          <a:p>
            <a:pPr marL="0" lvl="3" defTabSz="1300460">
              <a:buClr>
                <a:schemeClr val="tx1"/>
              </a:buClr>
              <a:defRPr/>
            </a:pPr>
            <a:r>
              <a:rPr lang="en-US" altLang="en-US" dirty="0">
                <a:solidFill>
                  <a:schemeClr val="tx1">
                    <a:lumMod val="50000"/>
                    <a:lumOff val="50000"/>
                  </a:schemeClr>
                </a:solidFill>
                <a:latin typeface="Arial Regular" charset="0"/>
                <a:sym typeface="KG Second Chances Solid" charset="0"/>
              </a:rPr>
              <a:t>Las interacciones cordiales y receptivas con los adultos marcan la diferencia en la preparación para la escuela, la adaptación y el éxito a largo plazo. </a:t>
            </a:r>
          </a:p>
          <a:p>
            <a:pPr marL="0" lvl="3" defTabSz="1300460">
              <a:buClr>
                <a:schemeClr val="tx1"/>
              </a:buClr>
              <a:defRPr/>
            </a:pPr>
            <a:endParaRPr lang="es-ES" altLang="en-US" dirty="0">
              <a:solidFill>
                <a:schemeClr val="tx1">
                  <a:lumMod val="50000"/>
                  <a:lumOff val="50000"/>
                </a:schemeClr>
              </a:solidFill>
              <a:latin typeface="Arial Regular" charset="0"/>
              <a:cs typeface="Arial Regular" charset="0"/>
              <a:sym typeface="KG Second Chances Solid" charset="0"/>
            </a:endParaRPr>
          </a:p>
          <a:p>
            <a:pPr marL="0" lvl="3" defTabSz="1300460">
              <a:buClr>
                <a:schemeClr val="tx1"/>
              </a:buClr>
              <a:defRPr/>
            </a:pPr>
            <a:r>
              <a:rPr lang="en-US" altLang="en-US" dirty="0">
                <a:solidFill>
                  <a:schemeClr val="tx1">
                    <a:lumMod val="50000"/>
                    <a:lumOff val="50000"/>
                  </a:schemeClr>
                </a:solidFill>
                <a:latin typeface="Arial Regular" charset="0"/>
                <a:sym typeface="KG Second Chances Solid" charset="0"/>
              </a:rPr>
              <a:t>Hacer un cambio ahora puede tener un impacto enorme después.</a:t>
            </a:r>
          </a:p>
          <a:p>
            <a:pPr marL="0" lvl="3" defTabSz="1300460">
              <a:buClr>
                <a:schemeClr val="tx1"/>
              </a:buClr>
              <a:defRPr/>
            </a:pPr>
            <a:endParaRPr lang="es-ES" altLang="en-US" dirty="0">
              <a:solidFill>
                <a:schemeClr val="tx1">
                  <a:lumMod val="50000"/>
                  <a:lumOff val="50000"/>
                </a:schemeClr>
              </a:solidFill>
              <a:latin typeface="Arial Regular" charset="0"/>
              <a:cs typeface="Arial Regular" charset="0"/>
              <a:sym typeface="KG Second Chances Solid" charset="0"/>
            </a:endParaRPr>
          </a:p>
          <a:p>
            <a:pPr marL="0" lvl="3" defTabSz="1300460">
              <a:buClr>
                <a:schemeClr val="tx1"/>
              </a:buClr>
              <a:defRPr/>
            </a:pPr>
            <a:r>
              <a:rPr lang="en-US" altLang="en-US" dirty="0">
                <a:solidFill>
                  <a:schemeClr val="tx1">
                    <a:lumMod val="50000"/>
                    <a:lumOff val="50000"/>
                  </a:schemeClr>
                </a:solidFill>
                <a:latin typeface="Arial Regular" charset="0"/>
                <a:sym typeface="KG Second Chances Solid" charset="0"/>
              </a:rPr>
              <a:t>Los niños aprenden haciendo.</a:t>
            </a:r>
            <a:endParaRPr lang="es-ES" altLang="en-US" dirty="0">
              <a:solidFill>
                <a:schemeClr val="tx1">
                  <a:lumMod val="50000"/>
                  <a:lumOff val="50000"/>
                </a:schemeClr>
              </a:solidFill>
              <a:latin typeface="Arial Regular" charset="0"/>
              <a:cs typeface="Arial Regular" charset="0"/>
              <a:sym typeface="KG Second Chances Solid" charset="0"/>
            </a:endParaRPr>
          </a:p>
          <a:p>
            <a:pPr marL="0"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p:txBody>
      </p:sp>
      <p:sp>
        <p:nvSpPr>
          <p:cNvPr id="10" name="Rectangle 9"/>
          <p:cNvSpPr/>
          <p:nvPr/>
        </p:nvSpPr>
        <p:spPr>
          <a:xfrm>
            <a:off x="3493362" y="3510929"/>
            <a:ext cx="267436" cy="267436"/>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p:nvSpPr>
        <p:spPr>
          <a:xfrm>
            <a:off x="3493362" y="426104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pic>
        <p:nvPicPr>
          <p:cNvPr id="8" name="Picture 7" descr="shutterstock_280360607.jpg"/>
          <p:cNvPicPr>
            <a:picLocks noChangeAspect="1"/>
          </p:cNvPicPr>
          <p:nvPr/>
        </p:nvPicPr>
        <p:blipFill rotWithShape="1">
          <a:blip r:embed="rId2">
            <a:extLst>
              <a:ext uri="{28A0092B-C50C-407E-A947-70E740481C1C}">
                <a14:useLocalDpi xmlns:a14="http://schemas.microsoft.com/office/drawing/2010/main" val="0"/>
              </a:ext>
            </a:extLst>
          </a:blip>
          <a:srcRect r="7576"/>
          <a:stretch/>
        </p:blipFill>
        <p:spPr>
          <a:xfrm>
            <a:off x="300182" y="2156652"/>
            <a:ext cx="2915993" cy="2104391"/>
          </a:xfrm>
          <a:prstGeom prst="rect">
            <a:avLst/>
          </a:prstGeom>
        </p:spPr>
      </p:pic>
    </p:spTree>
    <p:extLst>
      <p:ext uri="{BB962C8B-B14F-4D97-AF65-F5344CB8AC3E}">
        <p14:creationId xmlns:p14="http://schemas.microsoft.com/office/powerpoint/2010/main" val="238825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27337"/>
            <a:ext cx="5799098" cy="830997"/>
          </a:xfrm>
          <a:prstGeom prst="rect">
            <a:avLst/>
          </a:prstGeom>
          <a:noFill/>
        </p:spPr>
        <p:txBody>
          <a:bodyPr wrap="square" rtlCol="0">
            <a:spAutoFit/>
          </a:bodyPr>
          <a:lstStyle/>
          <a:p>
            <a:r>
              <a:rPr lang="en-US" sz="2400" dirty="0">
                <a:solidFill>
                  <a:schemeClr val="bg1"/>
                </a:solidFill>
                <a:latin typeface="Arial Regular" charset="0"/>
              </a:rPr>
              <a:t>COMPRENDER LOS  </a:t>
            </a:r>
          </a:p>
          <a:p>
            <a:r>
              <a:rPr lang="en-US" sz="2400" dirty="0">
                <a:solidFill>
                  <a:schemeClr val="bg1"/>
                </a:solidFill>
                <a:latin typeface="Arial Regular" charset="0"/>
              </a:rPr>
              <a:t>SENTIMIENTOS DE SU HIJO</a:t>
            </a:r>
            <a:endParaRPr lang="es-ES" sz="2400" dirty="0">
              <a:solidFill>
                <a:schemeClr val="bg1"/>
              </a:solidFill>
              <a:latin typeface="Arial Regular" charset="0"/>
              <a:cs typeface="Arial Regular" charset="0"/>
            </a:endParaRPr>
          </a:p>
        </p:txBody>
      </p:sp>
      <p:sp>
        <p:nvSpPr>
          <p:cNvPr id="6" name="Rectangle 5"/>
          <p:cNvSpPr/>
          <p:nvPr/>
        </p:nvSpPr>
        <p:spPr>
          <a:xfrm>
            <a:off x="2147690"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61800"/>
            <a:ext cx="4939674" cy="1754327"/>
          </a:xfrm>
          <a:prstGeom prst="rect">
            <a:avLst/>
          </a:prstGeom>
          <a:noFill/>
        </p:spPr>
        <p:txBody>
          <a:bodyPr wrap="square" numCol="1" rtlCol="0">
            <a:spAutoFit/>
          </a:bodyPr>
          <a:lstStyle/>
          <a:p>
            <a:pPr marL="0" lvl="3">
              <a:buClr>
                <a:schemeClr val="tx1"/>
              </a:buClr>
            </a:pPr>
            <a:r>
              <a:rPr lang="en-US" dirty="0">
                <a:solidFill>
                  <a:srgbClr val="7F7F7F"/>
                </a:solidFill>
                <a:latin typeface="Arial Regular" charset="0"/>
                <a:sym typeface="KG Second Chances Solid" charset="0"/>
              </a:rPr>
              <a:t>Permítales explorar y tomar riesgos.</a:t>
            </a:r>
          </a:p>
          <a:p>
            <a:pPr marL="0" lvl="3">
              <a:buClr>
                <a:schemeClr val="tx1"/>
              </a:buClr>
            </a:pPr>
            <a:endParaRPr lang="es-ES" dirty="0">
              <a:solidFill>
                <a:srgbClr val="7F7F7F"/>
              </a:solidFill>
              <a:latin typeface="Arial Regular" charset="0"/>
              <a:cs typeface="Arial Regular" charset="0"/>
              <a:sym typeface="KG Second Chances Solid" charset="0"/>
            </a:endParaRPr>
          </a:p>
          <a:p>
            <a:pPr marL="0" lvl="3">
              <a:buClr>
                <a:schemeClr val="tx1"/>
              </a:buClr>
            </a:pPr>
            <a:r>
              <a:rPr lang="en-US" dirty="0">
                <a:solidFill>
                  <a:srgbClr val="7F7F7F"/>
                </a:solidFill>
                <a:latin typeface="Arial Regular" charset="0"/>
                <a:sym typeface="KG Second Chances Solid" charset="0"/>
              </a:rPr>
              <a:t>Cópielos.</a:t>
            </a:r>
          </a:p>
          <a:p>
            <a:pPr marL="0" lvl="3">
              <a:buClr>
                <a:schemeClr val="tx1"/>
              </a:buClr>
            </a:pPr>
            <a:endParaRPr lang="es-ES" dirty="0">
              <a:solidFill>
                <a:srgbClr val="7F7F7F"/>
              </a:solidFill>
              <a:latin typeface="Arial Regular" charset="0"/>
              <a:cs typeface="Arial Regular" charset="0"/>
              <a:sym typeface="KG Second Chances Solid" charset="0"/>
            </a:endParaRPr>
          </a:p>
          <a:p>
            <a:pPr marL="0" lvl="3">
              <a:buClr>
                <a:schemeClr val="tx1"/>
              </a:buClr>
            </a:pPr>
            <a:r>
              <a:rPr lang="en-US" dirty="0">
                <a:solidFill>
                  <a:srgbClr val="7F7F7F"/>
                </a:solidFill>
                <a:latin typeface="Arial Regular" charset="0"/>
                <a:sym typeface="KG Second Chances Solid" charset="0"/>
              </a:rPr>
              <a:t>Presente una cosa a la vez.</a:t>
            </a:r>
          </a:p>
          <a:p>
            <a:pPr marL="0"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p:txBody>
      </p:sp>
      <p:sp>
        <p:nvSpPr>
          <p:cNvPr id="10" name="Rectangle 9"/>
          <p:cNvSpPr/>
          <p:nvPr/>
        </p:nvSpPr>
        <p:spPr>
          <a:xfrm>
            <a:off x="2147690" y="26961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p:nvSpPr>
        <p:spPr>
          <a:xfrm>
            <a:off x="2147690" y="322035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33999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hutterstock_136079384.jpg"/>
          <p:cNvPicPr>
            <a:picLocks noGrp="1" noChangeAspect="1"/>
          </p:cNvPicPr>
          <p:nvPr>
            <p:ph idx="1"/>
          </p:nvPr>
        </p:nvPicPr>
        <p:blipFill>
          <a:blip r:embed="rId2">
            <a:extLst>
              <a:ext uri="{28A0092B-C50C-407E-A947-70E740481C1C}">
                <a14:useLocalDpi xmlns:a14="http://schemas.microsoft.com/office/drawing/2010/main" val="0"/>
              </a:ext>
            </a:extLst>
          </a:blip>
          <a:srcRect t="10148" b="10148"/>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60309"/>
            <a:ext cx="5799098" cy="461665"/>
          </a:xfrm>
          <a:prstGeom prst="rect">
            <a:avLst/>
          </a:prstGeom>
          <a:noFill/>
        </p:spPr>
        <p:txBody>
          <a:bodyPr wrap="square" rtlCol="0">
            <a:spAutoFit/>
          </a:bodyPr>
          <a:lstStyle/>
          <a:p>
            <a:r>
              <a:rPr lang="en-US" sz="2400" dirty="0">
                <a:solidFill>
                  <a:schemeClr val="bg1"/>
                </a:solidFill>
                <a:latin typeface="Arial Regular" charset="0"/>
              </a:rPr>
              <a:t>¿CUÁNDO APRENDEN LOS NIÑOS?</a:t>
            </a:r>
            <a:endParaRPr lang="es-ES" sz="2400" dirty="0">
              <a:solidFill>
                <a:schemeClr val="bg1"/>
              </a:solidFill>
              <a:latin typeface="Arial Regular" charset="0"/>
              <a:cs typeface="Arial Regular" charset="0"/>
            </a:endParaRPr>
          </a:p>
        </p:txBody>
      </p:sp>
      <p:sp>
        <p:nvSpPr>
          <p:cNvPr id="6" name="Rectangle 5"/>
          <p:cNvSpPr/>
          <p:nvPr/>
        </p:nvSpPr>
        <p:spPr>
          <a:xfrm>
            <a:off x="3810236"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4258449" y="2061800"/>
            <a:ext cx="4585370" cy="2308324"/>
          </a:xfrm>
          <a:prstGeom prst="rect">
            <a:avLst/>
          </a:prstGeom>
          <a:noFill/>
        </p:spPr>
        <p:txBody>
          <a:bodyPr wrap="square" numCol="1" rtlCol="0">
            <a:spAutoFit/>
          </a:bodyPr>
          <a:lstStyle/>
          <a:p>
            <a:pPr marL="0" lvl="3">
              <a:buClr>
                <a:schemeClr val="tx1"/>
              </a:buClr>
            </a:pPr>
            <a:r>
              <a:rPr lang="en-US" dirty="0">
                <a:solidFill>
                  <a:srgbClr val="7F7F7F"/>
                </a:solidFill>
                <a:latin typeface="Arial Regular" charset="0"/>
                <a:sym typeface="KG Second Chances Solid" charset="0"/>
              </a:rPr>
              <a:t>Todos los días, todo el tiempo.</a:t>
            </a:r>
            <a:endParaRPr lang="es-ES" dirty="0">
              <a:solidFill>
                <a:srgbClr val="7F7F7F"/>
              </a:solidFill>
              <a:latin typeface="Arial Regular" charset="0"/>
              <a:cs typeface="Arial Regular" charset="0"/>
              <a:sym typeface="KG Second Chances Solid" charset="0"/>
            </a:endParaRPr>
          </a:p>
          <a:p>
            <a:pPr marL="0" lvl="3">
              <a:buClr>
                <a:schemeClr val="tx1"/>
              </a:buClr>
            </a:pPr>
            <a:endParaRPr lang="es-ES" dirty="0">
              <a:solidFill>
                <a:srgbClr val="7F7F7F"/>
              </a:solidFill>
              <a:latin typeface="Arial Regular" charset="0"/>
              <a:cs typeface="Arial Regular" charset="0"/>
              <a:sym typeface="KG Second Chances Solid" charset="0"/>
            </a:endParaRPr>
          </a:p>
          <a:p>
            <a:pPr marL="0" lvl="3">
              <a:buClr>
                <a:schemeClr val="tx1"/>
              </a:buClr>
            </a:pPr>
            <a:r>
              <a:rPr lang="en-US" dirty="0">
                <a:solidFill>
                  <a:srgbClr val="7F7F7F"/>
                </a:solidFill>
                <a:latin typeface="Arial Regular" charset="0"/>
                <a:sym typeface="KG Second Chances Solid" charset="0"/>
              </a:rPr>
              <a:t>Aprenden todos los días mientras que los adultos realizamos las actividades diarias que deben hacerse (cocinar, lavar la ropa, manejar, hacer las compras, etc.). </a:t>
            </a:r>
            <a:endParaRPr lang="es-ES" dirty="0">
              <a:solidFill>
                <a:srgbClr val="7F7F7F"/>
              </a:solidFill>
              <a:latin typeface="Arial Regular" charset="0"/>
              <a:cs typeface="Arial Regular" charset="0"/>
              <a:sym typeface="KG Second Chances Solid" charset="0"/>
            </a:endParaRPr>
          </a:p>
          <a:p>
            <a:pPr marL="0" lvl="3">
              <a:buClr>
                <a:schemeClr val="tx1"/>
              </a:buClr>
            </a:pPr>
            <a:endParaRPr lang="es-ES" dirty="0">
              <a:solidFill>
                <a:srgbClr val="7F7F7F"/>
              </a:solidFill>
              <a:latin typeface="Arial Regular" charset="0"/>
              <a:cs typeface="Arial Regular" charset="0"/>
              <a:sym typeface="KG Second Chances Solid" charset="0"/>
            </a:endParaRPr>
          </a:p>
          <a:p>
            <a:pPr marL="0" lvl="2">
              <a:buClr>
                <a:schemeClr val="tx1"/>
              </a:buClr>
              <a:defRPr/>
            </a:pPr>
            <a:endParaRPr lang="es-ES" altLang="en-US" dirty="0">
              <a:solidFill>
                <a:schemeClr val="bg1">
                  <a:lumMod val="50000"/>
                </a:schemeClr>
              </a:solidFill>
              <a:latin typeface="Arial Regular" charset="0"/>
              <a:cs typeface="Arial Regular" charset="0"/>
              <a:sym typeface="KG Second Chances Solid" charset="0"/>
            </a:endParaRPr>
          </a:p>
        </p:txBody>
      </p:sp>
      <p:sp>
        <p:nvSpPr>
          <p:cNvPr id="10" name="Rectangle 9"/>
          <p:cNvSpPr/>
          <p:nvPr/>
        </p:nvSpPr>
        <p:spPr>
          <a:xfrm>
            <a:off x="3810236" y="26961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pic>
        <p:nvPicPr>
          <p:cNvPr id="8" name="Picture 7" descr="shutterstock_1360793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85" y="2061800"/>
            <a:ext cx="3345397" cy="2308324"/>
          </a:xfrm>
          <a:prstGeom prst="rect">
            <a:avLst/>
          </a:prstGeom>
        </p:spPr>
      </p:pic>
    </p:spTree>
    <p:extLst>
      <p:ext uri="{BB962C8B-B14F-4D97-AF65-F5344CB8AC3E}">
        <p14:creationId xmlns:p14="http://schemas.microsoft.com/office/powerpoint/2010/main" val="316708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830997"/>
          </a:xfrm>
          <a:prstGeom prst="rect">
            <a:avLst/>
          </a:prstGeom>
          <a:noFill/>
        </p:spPr>
        <p:txBody>
          <a:bodyPr wrap="square" rtlCol="0">
            <a:spAutoFit/>
          </a:bodyPr>
          <a:lstStyle/>
          <a:p>
            <a:r>
              <a:rPr lang="en-US" sz="2400" dirty="0">
                <a:solidFill>
                  <a:schemeClr val="bg1"/>
                </a:solidFill>
                <a:latin typeface="Arial Regular" charset="0"/>
              </a:rPr>
              <a:t>APRENDIENDO DURANTE </a:t>
            </a:r>
          </a:p>
          <a:p>
            <a:r>
              <a:rPr lang="en-US" sz="2400" dirty="0">
                <a:solidFill>
                  <a:schemeClr val="bg1"/>
                </a:solidFill>
                <a:latin typeface="Arial Regular" charset="0"/>
              </a:rPr>
              <a:t>LOS MOMENTOS DIARIOS</a:t>
            </a:r>
            <a:endParaRPr lang="es-ES" sz="2400" dirty="0">
              <a:solidFill>
                <a:schemeClr val="bg1"/>
              </a:solidFill>
              <a:latin typeface="Arial Regular" charset="0"/>
              <a:cs typeface="Arial Regular" charset="0"/>
            </a:endParaRPr>
          </a:p>
        </p:txBody>
      </p:sp>
      <p:sp>
        <p:nvSpPr>
          <p:cNvPr id="7" name="Rectangle 6"/>
          <p:cNvSpPr/>
          <p:nvPr/>
        </p:nvSpPr>
        <p:spPr>
          <a:xfrm>
            <a:off x="254000" y="2967335"/>
            <a:ext cx="8666480" cy="646331"/>
          </a:xfrm>
          <a:prstGeom prst="rect">
            <a:avLst/>
          </a:prstGeom>
        </p:spPr>
        <p:txBody>
          <a:bodyPr wrap="square">
            <a:spAutoFit/>
          </a:bodyPr>
          <a:lstStyle/>
          <a:p>
            <a:pPr marL="415925" algn="ctr"/>
            <a:r>
              <a:rPr lang="en-US" u="sng" dirty="0">
                <a:latin typeface="Arial Regular" charset="0"/>
                <a:sym typeface="Pleasewritemeasong" charset="0"/>
                <a:hlinkClick r:id="rId3"/>
              </a:rPr>
              <a:t>https://www.youtube.com/watch?v=_duPYD6kPEA&amp;index=2&amp;list=PL51518A9F2678A602</a:t>
            </a:r>
            <a:r>
              <a:rPr dirty="0">
                <a:latin typeface="Arial Regular" charset="0"/>
              </a:rPr>
              <a:t> </a:t>
            </a:r>
            <a:endParaRPr lang="es-ES" u="sng" dirty="0">
              <a:latin typeface="Arial Regular" charset="0"/>
              <a:ea typeface="Arial Regular" charset="0"/>
              <a:cs typeface="Arial Regular" charset="0"/>
              <a:sym typeface="Pleasewritemeasong" charset="0"/>
            </a:endParaRPr>
          </a:p>
        </p:txBody>
      </p:sp>
    </p:spTree>
    <p:extLst>
      <p:ext uri="{BB962C8B-B14F-4D97-AF65-F5344CB8AC3E}">
        <p14:creationId xmlns:p14="http://schemas.microsoft.com/office/powerpoint/2010/main" val="36941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a:solidFill>
                  <a:schemeClr val="bg1"/>
                </a:solidFill>
                <a:latin typeface="Arial Regular" charset="0"/>
              </a:rPr>
              <a:t>RECUERDE...</a:t>
            </a:r>
            <a:endParaRPr lang="es-ES" sz="2400" dirty="0">
              <a:solidFill>
                <a:schemeClr val="bg1"/>
              </a:solidFill>
              <a:latin typeface="Arial Regular" charset="0"/>
              <a:cs typeface="Arial Regular" charset="0"/>
            </a:endParaRPr>
          </a:p>
        </p:txBody>
      </p:sp>
      <p:sp>
        <p:nvSpPr>
          <p:cNvPr id="6" name="Rectangle 5"/>
          <p:cNvSpPr/>
          <p:nvPr/>
        </p:nvSpPr>
        <p:spPr>
          <a:xfrm>
            <a:off x="2147690" y="205778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24362"/>
            <a:ext cx="4939674" cy="2585323"/>
          </a:xfrm>
          <a:prstGeom prst="rect">
            <a:avLst/>
          </a:prstGeom>
          <a:noFill/>
        </p:spPr>
        <p:txBody>
          <a:bodyPr wrap="square" numCol="1" rtlCol="0">
            <a:spAutoFit/>
          </a:bodyPr>
          <a:lstStyle/>
          <a:p>
            <a:pPr>
              <a:buClr>
                <a:schemeClr val="tx1"/>
              </a:buClr>
            </a:pPr>
            <a:r>
              <a:rPr lang="en-US" dirty="0">
                <a:solidFill>
                  <a:srgbClr val="7F7F7F"/>
                </a:solidFill>
                <a:latin typeface="Arial Regular" charset="0"/>
                <a:sym typeface="KG Second Chances Solid" charset="0"/>
              </a:rPr>
              <a:t>No se necesita dinero...¡solo a usted!</a:t>
            </a:r>
          </a:p>
          <a:p>
            <a:pPr>
              <a:buClr>
                <a:schemeClr val="tx1"/>
              </a:buClr>
            </a:pPr>
            <a:endParaRPr lang="es-ES" dirty="0">
              <a:solidFill>
                <a:srgbClr val="7F7F7F"/>
              </a:solidFill>
              <a:latin typeface="Arial Regular" charset="0"/>
              <a:cs typeface="Arial Regular" charset="0"/>
              <a:sym typeface="KG Second Chances Solid" charset="0"/>
            </a:endParaRPr>
          </a:p>
          <a:p>
            <a:pPr>
              <a:buClr>
                <a:schemeClr val="tx1"/>
              </a:buClr>
            </a:pPr>
            <a:r>
              <a:rPr lang="en-US" dirty="0">
                <a:solidFill>
                  <a:srgbClr val="7F7F7F"/>
                </a:solidFill>
                <a:latin typeface="Arial Regular" charset="0"/>
                <a:sym typeface="KG Second Chances Solid" charset="0"/>
              </a:rPr>
              <a:t>Convierta todos los momentos diarios en oportunidades de aprendizaje.</a:t>
            </a:r>
            <a:endParaRPr lang="es-ES" dirty="0">
              <a:solidFill>
                <a:srgbClr val="7F7F7F"/>
              </a:solidFill>
              <a:latin typeface="Arial Regular" charset="0"/>
              <a:cs typeface="Arial Regular" charset="0"/>
              <a:sym typeface="KG Second Chances Solid" charset="0"/>
            </a:endParaRPr>
          </a:p>
          <a:p>
            <a:pPr>
              <a:buClr>
                <a:schemeClr val="tx1"/>
              </a:buClr>
            </a:pPr>
            <a:endParaRPr lang="es-ES" dirty="0">
              <a:solidFill>
                <a:srgbClr val="7F7F7F"/>
              </a:solidFill>
              <a:latin typeface="Arial Regular" charset="0"/>
              <a:cs typeface="Arial Regular" charset="0"/>
              <a:sym typeface="KG Second Chances Solid" charset="0"/>
            </a:endParaRPr>
          </a:p>
          <a:p>
            <a:pPr>
              <a:buClr>
                <a:schemeClr val="tx1"/>
              </a:buClr>
            </a:pPr>
            <a:r>
              <a:rPr lang="en-US" dirty="0">
                <a:solidFill>
                  <a:srgbClr val="7F7F7F"/>
                </a:solidFill>
                <a:latin typeface="Arial Regular" charset="0"/>
                <a:sym typeface="KG Second Chances Solid" charset="0"/>
              </a:rPr>
              <a:t>Hay cosas</a:t>
            </a:r>
            <a:r>
              <a:rPr dirty="0">
                <a:latin typeface="Arial Regular" charset="0"/>
              </a:rPr>
              <a:t> </a:t>
            </a:r>
            <a:r>
              <a:rPr lang="en-US" dirty="0">
                <a:solidFill>
                  <a:srgbClr val="7F7F7F"/>
                </a:solidFill>
                <a:latin typeface="Arial Regular" charset="0"/>
                <a:sym typeface="KG Second Chances Solid" charset="0"/>
              </a:rPr>
              <a:t>simples que podemos llevar a cabo todos los días para ayudar a los niños a aprender y crecer.</a:t>
            </a:r>
          </a:p>
          <a:p>
            <a:pPr marL="0" lvl="2">
              <a:buClr>
                <a:schemeClr val="tx1"/>
              </a:buClr>
              <a:defRPr/>
            </a:pPr>
            <a:endParaRPr lang="es-ES" altLang="en-US" dirty="0">
              <a:solidFill>
                <a:srgbClr val="7F7F7F"/>
              </a:solidFill>
              <a:latin typeface="Arial Regular" charset="0"/>
              <a:cs typeface="Arial Regular" charset="0"/>
              <a:sym typeface="KG Second Chances Solid" charset="0"/>
            </a:endParaRPr>
          </a:p>
        </p:txBody>
      </p:sp>
      <p:sp>
        <p:nvSpPr>
          <p:cNvPr id="10" name="Rectangle 9"/>
          <p:cNvSpPr/>
          <p:nvPr/>
        </p:nvSpPr>
        <p:spPr>
          <a:xfrm>
            <a:off x="2147690" y="2685735"/>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p:nvSpPr>
        <p:spPr>
          <a:xfrm>
            <a:off x="2147690" y="349483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359673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a:solidFill>
                  <a:schemeClr val="bg1"/>
                </a:solidFill>
                <a:latin typeface="Arial Regular" charset="0"/>
              </a:rPr>
              <a:t>TAREA PARA EL HOGAR</a:t>
            </a:r>
            <a:endParaRPr lang="es-ES" sz="2400" dirty="0">
              <a:solidFill>
                <a:schemeClr val="bg1"/>
              </a:solidFill>
              <a:latin typeface="Arial Regular" charset="0"/>
              <a:cs typeface="Arial Regular" charset="0"/>
            </a:endParaRPr>
          </a:p>
        </p:txBody>
      </p:sp>
      <p:sp>
        <p:nvSpPr>
          <p:cNvPr id="6" name="Rectangle 5"/>
          <p:cNvSpPr/>
          <p:nvPr/>
        </p:nvSpPr>
        <p:spPr>
          <a:xfrm>
            <a:off x="2147690" y="2057781"/>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1943082"/>
            <a:ext cx="4939674" cy="4247317"/>
          </a:xfrm>
          <a:prstGeom prst="rect">
            <a:avLst/>
          </a:prstGeom>
          <a:noFill/>
        </p:spPr>
        <p:txBody>
          <a:bodyPr wrap="square" numCol="1" rtlCol="0">
            <a:spAutoFit/>
          </a:bodyPr>
          <a:lstStyle/>
          <a:p>
            <a:pPr defTabSz="1300460">
              <a:buClr>
                <a:schemeClr val="tx1"/>
              </a:buClr>
              <a:defRPr/>
            </a:pPr>
            <a:r>
              <a:rPr lang="en-US" altLang="en-US" dirty="0">
                <a:solidFill>
                  <a:schemeClr val="tx1">
                    <a:lumMod val="50000"/>
                    <a:lumOff val="50000"/>
                  </a:schemeClr>
                </a:solidFill>
                <a:latin typeface="Arial Regular" charset="0"/>
                <a:sym typeface="KG Second Chances Solid" charset="0"/>
              </a:rPr>
              <a:t>Con cosas que tenga en el hogar, diseñe un instrumento musical que usted y su hijo puedan tocar.</a:t>
            </a:r>
          </a:p>
          <a:p>
            <a:pPr defTabSz="1300460">
              <a:buClr>
                <a:schemeClr val="tx1"/>
              </a:buClr>
              <a:defRPr/>
            </a:pPr>
            <a:endParaRPr lang="es-ES" altLang="en-US" dirty="0">
              <a:solidFill>
                <a:schemeClr val="tx1">
                  <a:lumMod val="50000"/>
                  <a:lumOff val="50000"/>
                </a:schemeClr>
              </a:solidFill>
              <a:latin typeface="Arial Regular" charset="0"/>
              <a:cs typeface="Arial Regular" charset="0"/>
              <a:sym typeface="KG Second Chances Solid" charset="0"/>
            </a:endParaRPr>
          </a:p>
          <a:p>
            <a:pPr defTabSz="1300460">
              <a:buClr>
                <a:schemeClr val="tx1"/>
              </a:buClr>
              <a:defRPr/>
            </a:pPr>
            <a:r>
              <a:rPr lang="en-US" altLang="en-US" dirty="0">
                <a:solidFill>
                  <a:schemeClr val="tx1">
                    <a:lumMod val="50000"/>
                    <a:lumOff val="50000"/>
                  </a:schemeClr>
                </a:solidFill>
                <a:latin typeface="Arial Regular" charset="0"/>
                <a:sym typeface="KG Second Chances Solid" charset="0"/>
              </a:rPr>
              <a:t>Tráigalo a la próxima sesión y comparta con el grupo.</a:t>
            </a:r>
          </a:p>
          <a:p>
            <a:pPr defTabSz="1300460">
              <a:buClr>
                <a:schemeClr val="tx1"/>
              </a:buClr>
              <a:defRPr/>
            </a:pPr>
            <a:endParaRPr lang="es-ES" altLang="en-US" dirty="0">
              <a:solidFill>
                <a:srgbClr val="7F7F7F"/>
              </a:solidFill>
              <a:latin typeface="Arial Regular" charset="0"/>
              <a:ea typeface="Arial Regular" charset="0"/>
              <a:cs typeface="Arial Regular" charset="0"/>
              <a:sym typeface="KG Second Chances Solid" charset="0"/>
            </a:endParaRPr>
          </a:p>
          <a:p>
            <a:pPr defTabSz="1300460">
              <a:buClr>
                <a:schemeClr val="tx1"/>
              </a:buClr>
              <a:defRPr/>
            </a:pPr>
            <a:r>
              <a:rPr lang="en-US" dirty="0">
                <a:solidFill>
                  <a:srgbClr val="7F7F7F"/>
                </a:solidFill>
                <a:latin typeface="Arial Regular" charset="0"/>
                <a:sym typeface="Academy Engraved LET" charset="0"/>
              </a:rPr>
              <a:t>Pueden encontrarse diversos objetos en el hogar, como latas de café, tazones de metal, cucharas de madera, jarras de leche, rollos de papel de cocina, arroz, avena, palomitas de maíz, botellas de agua con brillos, botella de agua con material oculto en arena, etc. </a:t>
            </a:r>
          </a:p>
          <a:p>
            <a:pPr defTabSz="1300460">
              <a:buClr>
                <a:schemeClr val="tx1"/>
              </a:buClr>
              <a:defRPr/>
            </a:pPr>
            <a:endParaRPr lang="es-ES" altLang="en-US" dirty="0">
              <a:solidFill>
                <a:srgbClr val="7F7F7F"/>
              </a:solidFill>
              <a:latin typeface="Arial Regular" charset="0"/>
              <a:cs typeface="Arial Regular" charset="0"/>
              <a:sym typeface="KG Second Chances Solid" charset="0"/>
            </a:endParaRPr>
          </a:p>
          <a:p>
            <a:pPr marL="0" lvl="2">
              <a:buClr>
                <a:schemeClr val="tx1"/>
              </a:buClr>
              <a:defRPr/>
            </a:pPr>
            <a:endParaRPr lang="es-ES" altLang="en-US" dirty="0">
              <a:solidFill>
                <a:srgbClr val="7F7F7F"/>
              </a:solidFill>
              <a:latin typeface="Arial Regular" charset="0"/>
              <a:cs typeface="Arial Regular" charset="0"/>
              <a:sym typeface="KG Second Chances Solid" charset="0"/>
            </a:endParaRPr>
          </a:p>
        </p:txBody>
      </p:sp>
      <p:sp>
        <p:nvSpPr>
          <p:cNvPr id="10" name="Rectangle 9"/>
          <p:cNvSpPr/>
          <p:nvPr/>
        </p:nvSpPr>
        <p:spPr>
          <a:xfrm>
            <a:off x="2147690" y="3130660"/>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p:nvSpPr>
        <p:spPr>
          <a:xfrm>
            <a:off x="2147690" y="3960758"/>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82656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203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rcRect t="12681" b="12681"/>
          <a:stretch>
            <a:fillRect/>
          </a:stretch>
        </p:blipFill>
        <p:spPr/>
      </p:pic>
      <p:pic>
        <p:nvPicPr>
          <p:cNvPr id="6" name="Picture 5" descr="PPT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2"/>
          <a:stretch>
            <a:fillRect/>
          </a:stretch>
        </p:blipFill>
        <p:spPr>
          <a:xfrm>
            <a:off x="228600" y="228600"/>
            <a:ext cx="8686800" cy="6400800"/>
          </a:xfrm>
          <a:prstGeom prst="rect">
            <a:avLst/>
          </a:prstGeom>
        </p:spPr>
      </p:pic>
      <p:sp>
        <p:nvSpPr>
          <p:cNvPr id="9" name="TextBox 8"/>
          <p:cNvSpPr txBox="1"/>
          <p:nvPr/>
        </p:nvSpPr>
        <p:spPr>
          <a:xfrm>
            <a:off x="5546629" y="2764213"/>
            <a:ext cx="3361592" cy="1077218"/>
          </a:xfrm>
          <a:prstGeom prst="rect">
            <a:avLst/>
          </a:prstGeom>
          <a:noFill/>
        </p:spPr>
        <p:txBody>
          <a:bodyPr wrap="square" rtlCol="0">
            <a:spAutoFit/>
          </a:bodyPr>
          <a:lstStyle/>
          <a:p>
            <a:r>
              <a:rPr lang="en-US" sz="3200" dirty="0" err="1" smtClean="0">
                <a:solidFill>
                  <a:srgbClr val="0E4294"/>
                </a:solidFill>
                <a:latin typeface="Arial Regular" charset="0"/>
              </a:rPr>
              <a:t>Encuesta</a:t>
            </a:r>
            <a:endParaRPr lang="en-US" sz="3200" dirty="0" smtClean="0">
              <a:solidFill>
                <a:srgbClr val="0E4294"/>
              </a:solidFill>
              <a:latin typeface="Arial Regular" charset="0"/>
            </a:endParaRPr>
          </a:p>
          <a:p>
            <a:r>
              <a:rPr lang="en-US" sz="3200" dirty="0" smtClean="0">
                <a:solidFill>
                  <a:srgbClr val="0E4294"/>
                </a:solidFill>
                <a:latin typeface="Arial Regular" charset="0"/>
              </a:rPr>
              <a:t>(Post-survey)</a:t>
            </a:r>
            <a:endParaRPr lang="en-US" sz="3200" dirty="0">
              <a:solidFill>
                <a:srgbClr val="0E4294"/>
              </a:solidFill>
              <a:latin typeface="Arial Regular" charset="0"/>
            </a:endParaRPr>
          </a:p>
        </p:txBody>
      </p:sp>
    </p:spTree>
    <p:extLst>
      <p:ext uri="{BB962C8B-B14F-4D97-AF65-F5344CB8AC3E}">
        <p14:creationId xmlns:p14="http://schemas.microsoft.com/office/powerpoint/2010/main" val="378669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a:solidFill>
                  <a:schemeClr val="bg1"/>
                </a:solidFill>
                <a:latin typeface="Arial Regular" charset="0"/>
              </a:rPr>
              <a:t>¡AHORA, PROBEMOS!</a:t>
            </a:r>
            <a:endParaRPr lang="es-ES" sz="2400" dirty="0">
              <a:solidFill>
                <a:schemeClr val="bg1"/>
              </a:solidFill>
              <a:latin typeface="Arial Regular" charset="0"/>
              <a:cs typeface="Arial Regular" charset="0"/>
            </a:endParaRPr>
          </a:p>
        </p:txBody>
      </p:sp>
      <p:sp>
        <p:nvSpPr>
          <p:cNvPr id="6" name="Rectangle 5"/>
          <p:cNvSpPr/>
          <p:nvPr/>
        </p:nvSpPr>
        <p:spPr>
          <a:xfrm>
            <a:off x="2147690"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61120"/>
            <a:ext cx="4939674" cy="3139321"/>
          </a:xfrm>
          <a:prstGeom prst="rect">
            <a:avLst/>
          </a:prstGeom>
          <a:noFill/>
        </p:spPr>
        <p:txBody>
          <a:bodyPr wrap="square" numCol="1" rtlCol="0">
            <a:spAutoFit/>
          </a:bodyPr>
          <a:lstStyle/>
          <a:p>
            <a:pPr defTabSz="1300460">
              <a:buClr>
                <a:schemeClr val="tx1"/>
              </a:buClr>
              <a:defRPr/>
            </a:pPr>
            <a:r>
              <a:rPr lang="en-US" altLang="en-US" dirty="0">
                <a:solidFill>
                  <a:srgbClr val="7F7F7F"/>
                </a:solidFill>
                <a:latin typeface="Arial Regular" charset="0"/>
                <a:sym typeface="KG Second Chances Solid" charset="0"/>
              </a:rPr>
              <a:t>Hay dos actividades distintas que puede realizar con su hijo. Tómese su tiempo.</a:t>
            </a:r>
          </a:p>
          <a:p>
            <a:pPr defTabSz="1300460">
              <a:buClr>
                <a:schemeClr val="tx1"/>
              </a:buClr>
              <a:defRPr/>
            </a:pPr>
            <a:endParaRPr lang="es-ES" altLang="en-US" dirty="0">
              <a:solidFill>
                <a:srgbClr val="7F7F7F"/>
              </a:solidFill>
              <a:latin typeface="Arial Regular" charset="0"/>
              <a:ea typeface="Arial Regular" charset="0"/>
              <a:cs typeface="Arial Regular" charset="0"/>
              <a:sym typeface="KG Second Chances Solid" charset="0"/>
            </a:endParaRPr>
          </a:p>
          <a:p>
            <a:pPr defTabSz="1300460">
              <a:buClr>
                <a:schemeClr val="tx1"/>
              </a:buClr>
              <a:defRPr/>
            </a:pPr>
            <a:r>
              <a:rPr lang="en-US" altLang="en-US" dirty="0">
                <a:solidFill>
                  <a:srgbClr val="7F7F7F"/>
                </a:solidFill>
                <a:latin typeface="Arial Regular" charset="0"/>
                <a:sym typeface="KG Second Chances Solid" charset="0"/>
              </a:rPr>
              <a:t>Otorgue premios al final.</a:t>
            </a:r>
            <a:endParaRPr lang="es-ES" altLang="en-US" dirty="0">
              <a:solidFill>
                <a:srgbClr val="7F7F7F"/>
              </a:solidFill>
              <a:latin typeface="Arial Regular" charset="0"/>
              <a:ea typeface="Arial Regular" charset="0"/>
              <a:cs typeface="Arial Regular" charset="0"/>
              <a:sym typeface="KG Second Chances Solid" charset="0"/>
            </a:endParaRPr>
          </a:p>
          <a:p>
            <a:pPr defTabSz="1300460">
              <a:buClr>
                <a:schemeClr val="tx1"/>
              </a:buClr>
              <a:defRPr/>
            </a:pPr>
            <a:endParaRPr lang="es-ES" altLang="en-US" dirty="0">
              <a:solidFill>
                <a:srgbClr val="7F7F7F"/>
              </a:solidFill>
              <a:latin typeface="Arial Regular" charset="0"/>
              <a:ea typeface="Arial Regular" charset="0"/>
              <a:cs typeface="Arial Regular" charset="0"/>
              <a:sym typeface="KG Second Chances Solid" charset="0"/>
            </a:endParaRPr>
          </a:p>
          <a:p>
            <a:pPr defTabSz="1300460">
              <a:buClr>
                <a:schemeClr val="tx1"/>
              </a:buClr>
              <a:defRPr/>
            </a:pPr>
            <a:r>
              <a:rPr lang="en-US" altLang="en-US" dirty="0">
                <a:solidFill>
                  <a:srgbClr val="7F7F7F"/>
                </a:solidFill>
                <a:latin typeface="Arial Regular" charset="0"/>
                <a:sym typeface="KG Second Chances Solid" charset="0"/>
              </a:rPr>
              <a:t>La Guía para padres de KY es una herramienta fabulosa para ayudar a su hijo a tener éxito. Descárguela en la esquina inferior derecha de: </a:t>
            </a:r>
            <a:r>
              <a:rPr lang="en-US" altLang="en-US" dirty="0">
                <a:solidFill>
                  <a:srgbClr val="7F7F7F"/>
                </a:solidFill>
                <a:latin typeface="Arial Regular" charset="0"/>
                <a:sym typeface="KG Second Chances Solid" charset="0"/>
                <a:hlinkClick r:id="rId3"/>
              </a:rPr>
              <a:t>http://kidsnow.ky.gov/engaging-families/Pages/Parent-Guides.aspx</a:t>
            </a:r>
            <a:r>
              <a:rPr dirty="0">
                <a:latin typeface="Arial Regular" charset="0"/>
              </a:rPr>
              <a:t> </a:t>
            </a:r>
            <a:endParaRPr lang="es-ES" altLang="en-US" dirty="0">
              <a:solidFill>
                <a:srgbClr val="7F7F7F"/>
              </a:solidFill>
              <a:latin typeface="Arial Regular" charset="0"/>
              <a:ea typeface="Arial Regular" charset="0"/>
              <a:cs typeface="Arial Regular" charset="0"/>
              <a:sym typeface="KG Second Chances Solid" charset="0"/>
            </a:endParaRPr>
          </a:p>
          <a:p>
            <a:pPr marL="0" lvl="2">
              <a:buClr>
                <a:schemeClr val="tx1"/>
              </a:buClr>
              <a:defRPr/>
            </a:pPr>
            <a:endParaRPr lang="es-ES" altLang="en-US" dirty="0">
              <a:solidFill>
                <a:srgbClr val="7F7F7F"/>
              </a:solidFill>
              <a:latin typeface="Arial Regular" charset="0"/>
              <a:cs typeface="Arial Regular" charset="0"/>
              <a:sym typeface="KG Second Chances Solid" charset="0"/>
            </a:endParaRPr>
          </a:p>
        </p:txBody>
      </p:sp>
      <p:sp>
        <p:nvSpPr>
          <p:cNvPr id="10" name="Rectangle 9"/>
          <p:cNvSpPr/>
          <p:nvPr/>
        </p:nvSpPr>
        <p:spPr>
          <a:xfrm>
            <a:off x="2147690" y="2955885"/>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p:nvSpPr>
        <p:spPr>
          <a:xfrm>
            <a:off x="2147690" y="3463138"/>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196609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a:solidFill>
                  <a:schemeClr val="bg1"/>
                </a:solidFill>
                <a:latin typeface="Arial Regular" charset="0"/>
              </a:rPr>
              <a:t>LA MISIÓN DE NUESTRA ESCUELA</a:t>
            </a:r>
            <a:endParaRPr lang="es-ES" sz="2400" dirty="0">
              <a:solidFill>
                <a:schemeClr val="bg1"/>
              </a:solidFill>
              <a:latin typeface="Arial Regular" charset="0"/>
              <a:cs typeface="Arial Regular" charset="0"/>
            </a:endParaRPr>
          </a:p>
        </p:txBody>
      </p:sp>
      <p:sp>
        <p:nvSpPr>
          <p:cNvPr id="11" name="TextBox 10"/>
          <p:cNvSpPr txBox="1"/>
          <p:nvPr/>
        </p:nvSpPr>
        <p:spPr>
          <a:xfrm>
            <a:off x="1531398" y="2892849"/>
            <a:ext cx="4939674" cy="646331"/>
          </a:xfrm>
          <a:prstGeom prst="rect">
            <a:avLst/>
          </a:prstGeom>
          <a:noFill/>
        </p:spPr>
        <p:txBody>
          <a:bodyPr wrap="square" rtlCol="0">
            <a:spAutoFit/>
          </a:bodyPr>
          <a:lstStyle/>
          <a:p>
            <a:r>
              <a:rPr lang="en-US" dirty="0">
                <a:solidFill>
                  <a:schemeClr val="tx1">
                    <a:lumMod val="50000"/>
                    <a:lumOff val="50000"/>
                  </a:schemeClr>
                </a:solidFill>
                <a:latin typeface="Arial Regular" charset="0"/>
              </a:rPr>
              <a:t>Ingrese la misión aquí.</a:t>
            </a:r>
          </a:p>
          <a:p>
            <a:endParaRPr lang="es-ES" dirty="0">
              <a:solidFill>
                <a:schemeClr val="tx1">
                  <a:lumMod val="50000"/>
                  <a:lumOff val="50000"/>
                </a:schemeClr>
              </a:solidFill>
              <a:latin typeface="Arial Regular" charset="0"/>
              <a:cs typeface="Arial Regular" charset="0"/>
            </a:endParaRPr>
          </a:p>
        </p:txBody>
      </p:sp>
    </p:spTree>
    <p:extLst>
      <p:ext uri="{BB962C8B-B14F-4D97-AF65-F5344CB8AC3E}">
        <p14:creationId xmlns:p14="http://schemas.microsoft.com/office/powerpoint/2010/main" val="50590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dirty="0"/>
          </a:p>
        </p:txBody>
      </p:sp>
      <p:sp>
        <p:nvSpPr>
          <p:cNvPr id="48130" name="Content Placeholder 2"/>
          <p:cNvSpPr>
            <a:spLocks noGrp="1"/>
          </p:cNvSpPr>
          <p:nvPr>
            <p:ph idx="1"/>
          </p:nvPr>
        </p:nvSpPr>
        <p:spPr/>
        <p:txBody>
          <a:bodyPr/>
          <a:lstStyle/>
          <a:p>
            <a:endParaRPr lang="en-US" dirty="0"/>
          </a:p>
        </p:txBody>
      </p:sp>
      <p:pic>
        <p:nvPicPr>
          <p:cNvPr id="48131" name="Picture 3" descr="PPTslid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48132" name="Rectangle 4"/>
          <p:cNvSpPr>
            <a:spLocks noChangeArrowheads="1"/>
          </p:cNvSpPr>
          <p:nvPr/>
        </p:nvSpPr>
        <p:spPr bwMode="auto">
          <a:xfrm>
            <a:off x="547688" y="704850"/>
            <a:ext cx="1826141" cy="461665"/>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p>
            <a:r>
              <a:rPr lang="en-US" sz="2400" dirty="0">
                <a:solidFill>
                  <a:schemeClr val="bg1"/>
                </a:solidFill>
                <a:latin typeface="Arial Regular" charset="0"/>
              </a:rPr>
              <a:t>ACTIVIDAD</a:t>
            </a:r>
          </a:p>
        </p:txBody>
      </p:sp>
      <p:sp>
        <p:nvSpPr>
          <p:cNvPr id="7" name="Rectangle 6"/>
          <p:cNvSpPr/>
          <p:nvPr/>
        </p:nvSpPr>
        <p:spPr>
          <a:xfrm>
            <a:off x="2179638" y="2082800"/>
            <a:ext cx="241300" cy="242888"/>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Regular" charset="0"/>
            </a:endParaRPr>
          </a:p>
        </p:txBody>
      </p:sp>
      <p:sp>
        <p:nvSpPr>
          <p:cNvPr id="8" name="TextBox 7"/>
          <p:cNvSpPr txBox="1"/>
          <p:nvPr/>
        </p:nvSpPr>
        <p:spPr>
          <a:xfrm>
            <a:off x="2595563" y="2024063"/>
            <a:ext cx="4940300" cy="1477962"/>
          </a:xfrm>
          <a:prstGeom prst="rect">
            <a:avLst/>
          </a:prstGeom>
          <a:noFill/>
        </p:spPr>
        <p:txBody>
          <a:bodyPr>
            <a:spAutoFit/>
          </a:bodyPr>
          <a:lstStyle/>
          <a:p>
            <a:pPr>
              <a:defRPr/>
            </a:pPr>
            <a:r>
              <a:rPr lang="en-US" altLang="en-US" dirty="0">
                <a:solidFill>
                  <a:schemeClr val="bg1">
                    <a:lumMod val="50000"/>
                  </a:schemeClr>
                </a:solidFill>
                <a:latin typeface="Arial Regular" charset="0"/>
              </a:rPr>
              <a:t>Recoja a sus hijos de __ y sepárense en grupos.</a:t>
            </a:r>
          </a:p>
          <a:p>
            <a:pPr>
              <a:defRPr/>
            </a:pPr>
            <a:endParaRPr lang="es-ES" altLang="en-US" dirty="0">
              <a:solidFill>
                <a:schemeClr val="bg1">
                  <a:lumMod val="50000"/>
                </a:schemeClr>
              </a:solidFill>
              <a:latin typeface="Arial Regular" charset="0"/>
              <a:cs typeface="Arial Regular" charset="0"/>
            </a:endParaRPr>
          </a:p>
          <a:p>
            <a:pPr>
              <a:defRPr/>
            </a:pPr>
            <a:r>
              <a:rPr lang="en-US" altLang="en-US" dirty="0">
                <a:solidFill>
                  <a:schemeClr val="bg1">
                    <a:lumMod val="50000"/>
                  </a:schemeClr>
                </a:solidFill>
                <a:latin typeface="Arial Regular" charset="0"/>
              </a:rPr>
              <a:t>Cada subgrupo se reúne durante __ minutos. Las instrucciones se darán allí.</a:t>
            </a:r>
          </a:p>
        </p:txBody>
      </p:sp>
      <p:sp>
        <p:nvSpPr>
          <p:cNvPr id="9" name="Rectangle 8"/>
          <p:cNvSpPr/>
          <p:nvPr/>
        </p:nvSpPr>
        <p:spPr>
          <a:xfrm>
            <a:off x="2179638" y="2887663"/>
            <a:ext cx="241300" cy="242887"/>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Regular" charset="0"/>
            </a:endParaRPr>
          </a:p>
        </p:txBody>
      </p:sp>
    </p:spTree>
    <p:extLst>
      <p:ext uri="{BB962C8B-B14F-4D97-AF65-F5344CB8AC3E}">
        <p14:creationId xmlns:p14="http://schemas.microsoft.com/office/powerpoint/2010/main" val="9231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dirty="0"/>
          </a:p>
        </p:txBody>
      </p:sp>
      <p:sp>
        <p:nvSpPr>
          <p:cNvPr id="49154" name="Content Placeholder 2"/>
          <p:cNvSpPr>
            <a:spLocks noGrp="1"/>
          </p:cNvSpPr>
          <p:nvPr>
            <p:ph idx="1"/>
          </p:nvPr>
        </p:nvSpPr>
        <p:spPr/>
        <p:txBody>
          <a:bodyPr/>
          <a:lstStyle/>
          <a:p>
            <a:pPr marL="0" indent="0" eaLnBrk="1" hangingPunct="1">
              <a:buFont typeface="Arial" charset="0"/>
              <a:buNone/>
            </a:pPr>
            <a:endParaRPr lang="en-US" dirty="0"/>
          </a:p>
        </p:txBody>
      </p:sp>
      <p:pic>
        <p:nvPicPr>
          <p:cNvPr id="49155" name="Picture 4" descr="PPTslid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49156" name="TextBox 5"/>
          <p:cNvSpPr txBox="1">
            <a:spLocks noChangeArrowheads="1"/>
          </p:cNvSpPr>
          <p:nvPr/>
        </p:nvSpPr>
        <p:spPr bwMode="auto">
          <a:xfrm>
            <a:off x="5546725" y="2763838"/>
            <a:ext cx="3360738" cy="1323975"/>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solidFill>
                  <a:srgbClr val="0E4294"/>
                </a:solidFill>
                <a:latin typeface="Arial Regular" charset="0"/>
              </a:rPr>
              <a:t>¡Gracias!</a:t>
            </a:r>
          </a:p>
          <a:p>
            <a:pPr eaLnBrk="1" hangingPunct="1"/>
            <a:r>
              <a:rPr lang="en-US" dirty="0">
                <a:latin typeface="Arial Regular" charset="0"/>
              </a:rPr>
              <a:t>Taller 2:</a:t>
            </a:r>
            <a:endParaRPr lang="es-ES" dirty="0">
              <a:latin typeface="Arial Regular" charset="0"/>
              <a:cs typeface="Arial Regular" charset="0"/>
            </a:endParaRPr>
          </a:p>
          <a:p>
            <a:pPr eaLnBrk="1" hangingPunct="1"/>
            <a:r>
              <a:rPr lang="en-US" dirty="0">
                <a:latin typeface="Arial Regular" charset="0"/>
              </a:rPr>
              <a:t>FECHA Y HORA</a:t>
            </a:r>
          </a:p>
        </p:txBody>
      </p:sp>
    </p:spTree>
    <p:extLst>
      <p:ext uri="{BB962C8B-B14F-4D97-AF65-F5344CB8AC3E}">
        <p14:creationId xmlns:p14="http://schemas.microsoft.com/office/powerpoint/2010/main" val="375891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46629" y="2764213"/>
            <a:ext cx="3361592" cy="1446550"/>
          </a:xfrm>
          <a:prstGeom prst="rect">
            <a:avLst/>
          </a:prstGeom>
          <a:noFill/>
        </p:spPr>
        <p:txBody>
          <a:bodyPr wrap="square" rtlCol="0">
            <a:spAutoFit/>
          </a:bodyPr>
          <a:lstStyle/>
          <a:p>
            <a:r>
              <a:rPr lang="en-US" sz="3200" dirty="0">
                <a:solidFill>
                  <a:srgbClr val="0E4294"/>
                </a:solidFill>
                <a:latin typeface="Arial Regular" charset="0"/>
              </a:rPr>
              <a:t>ENCABEZADO DE SECCIÓN</a:t>
            </a:r>
          </a:p>
          <a:p>
            <a:r>
              <a:rPr lang="en-US" sz="2400" dirty="0">
                <a:latin typeface="Arial Regular" charset="0"/>
              </a:rPr>
              <a:t>Estilo de entrada</a:t>
            </a:r>
          </a:p>
        </p:txBody>
      </p:sp>
    </p:spTree>
    <p:extLst>
      <p:ext uri="{BB962C8B-B14F-4D97-AF65-F5344CB8AC3E}">
        <p14:creationId xmlns:p14="http://schemas.microsoft.com/office/powerpoint/2010/main" val="80219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46629" y="2764213"/>
            <a:ext cx="3361592" cy="1446550"/>
          </a:xfrm>
          <a:prstGeom prst="rect">
            <a:avLst/>
          </a:prstGeom>
          <a:noFill/>
        </p:spPr>
        <p:txBody>
          <a:bodyPr wrap="square" rtlCol="0">
            <a:spAutoFit/>
          </a:bodyPr>
          <a:lstStyle/>
          <a:p>
            <a:r>
              <a:rPr lang="en-US" sz="3200" dirty="0">
                <a:solidFill>
                  <a:srgbClr val="0E4294"/>
                </a:solidFill>
                <a:latin typeface="Arial Regular" charset="0"/>
              </a:rPr>
              <a:t>ENCABEZADO DE SECCIÓN</a:t>
            </a:r>
          </a:p>
          <a:p>
            <a:r>
              <a:rPr lang="en-US" sz="2400" dirty="0">
                <a:latin typeface="Arial Regular" charset="0"/>
              </a:rPr>
              <a:t>Estilo de entrada</a:t>
            </a:r>
          </a:p>
        </p:txBody>
      </p:sp>
    </p:spTree>
    <p:extLst>
      <p:ext uri="{BB962C8B-B14F-4D97-AF65-F5344CB8AC3E}">
        <p14:creationId xmlns:p14="http://schemas.microsoft.com/office/powerpoint/2010/main" val="310379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PPTslide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5546629" y="2764213"/>
            <a:ext cx="3361592" cy="1446550"/>
          </a:xfrm>
          <a:prstGeom prst="rect">
            <a:avLst/>
          </a:prstGeom>
          <a:noFill/>
        </p:spPr>
        <p:txBody>
          <a:bodyPr wrap="square" rtlCol="0">
            <a:spAutoFit/>
          </a:bodyPr>
          <a:lstStyle/>
          <a:p>
            <a:r>
              <a:rPr lang="en-US" sz="3200" dirty="0">
                <a:solidFill>
                  <a:srgbClr val="0E4294"/>
                </a:solidFill>
                <a:latin typeface="Arial Regular" charset="0"/>
              </a:rPr>
              <a:t>ENCABEZADO DE SECCIÓN</a:t>
            </a:r>
          </a:p>
          <a:p>
            <a:r>
              <a:rPr lang="en-US" sz="2400" dirty="0">
                <a:latin typeface="Arial Regular" charset="0"/>
              </a:rPr>
              <a:t>Estilo de entrada</a:t>
            </a:r>
          </a:p>
        </p:txBody>
      </p:sp>
    </p:spTree>
    <p:extLst>
      <p:ext uri="{BB962C8B-B14F-4D97-AF65-F5344CB8AC3E}">
        <p14:creationId xmlns:p14="http://schemas.microsoft.com/office/powerpoint/2010/main" val="3660743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dirty="0"/>
          </a:p>
        </p:txBody>
      </p:sp>
      <p:sp>
        <p:nvSpPr>
          <p:cNvPr id="51202" name="Content Placeholder 2"/>
          <p:cNvSpPr>
            <a:spLocks noGrp="1"/>
          </p:cNvSpPr>
          <p:nvPr>
            <p:ph idx="1"/>
          </p:nvPr>
        </p:nvSpPr>
        <p:spPr/>
        <p:txBody>
          <a:bodyPr/>
          <a:lstStyle/>
          <a:p>
            <a:endParaRPr lang="en-US" dirty="0"/>
          </a:p>
        </p:txBody>
      </p:sp>
      <p:pic>
        <p:nvPicPr>
          <p:cNvPr id="51203" name="Picture 3" descr="PPTslid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51204" name="Rectangle 4"/>
          <p:cNvSpPr>
            <a:spLocks noChangeArrowheads="1"/>
          </p:cNvSpPr>
          <p:nvPr/>
        </p:nvSpPr>
        <p:spPr bwMode="auto">
          <a:xfrm>
            <a:off x="576263" y="915988"/>
            <a:ext cx="1689886" cy="461665"/>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p>
            <a:r>
              <a:rPr lang="en-US" sz="2400" dirty="0">
                <a:solidFill>
                  <a:schemeClr val="bg1"/>
                </a:solidFill>
                <a:latin typeface="Arial Regular" charset="0"/>
              </a:rPr>
              <a:t>MUESTRA</a:t>
            </a:r>
          </a:p>
        </p:txBody>
      </p:sp>
    </p:spTree>
    <p:extLst>
      <p:ext uri="{BB962C8B-B14F-4D97-AF65-F5344CB8AC3E}">
        <p14:creationId xmlns:p14="http://schemas.microsoft.com/office/powerpoint/2010/main" val="2910787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a:solidFill>
                  <a:schemeClr val="bg1"/>
                </a:solidFill>
                <a:latin typeface="Arial Regular" charset="0"/>
              </a:rPr>
              <a:t>MUESTRA</a:t>
            </a:r>
            <a:endParaRPr lang="es-ES" sz="2400" dirty="0">
              <a:solidFill>
                <a:schemeClr val="bg1"/>
              </a:solidFill>
              <a:latin typeface="Arial Regular" charset="0"/>
              <a:cs typeface="Arial Regular" charset="0"/>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7" name="Rectangle 6"/>
          <p:cNvSpPr/>
          <p:nvPr/>
        </p:nvSpPr>
        <p:spPr>
          <a:xfrm>
            <a:off x="214769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8" name="Rectangle 7"/>
          <p:cNvSpPr/>
          <p:nvPr/>
        </p:nvSpPr>
        <p:spPr>
          <a:xfrm>
            <a:off x="2147690" y="37477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24362"/>
            <a:ext cx="4939674" cy="1477328"/>
          </a:xfrm>
          <a:prstGeom prst="rect">
            <a:avLst/>
          </a:prstGeom>
          <a:noFill/>
        </p:spPr>
        <p:txBody>
          <a:bodyPr wrap="square" rtlCol="0">
            <a:spAutoFit/>
          </a:bodyPr>
          <a:lstStyle/>
          <a:p>
            <a:r>
              <a:rPr lang="en-US" dirty="0">
                <a:solidFill>
                  <a:schemeClr val="tx1">
                    <a:lumMod val="50000"/>
                    <a:lumOff val="50000"/>
                  </a:schemeClr>
                </a:solidFill>
                <a:latin typeface="Arial Regular" charset="0"/>
              </a:rPr>
              <a:t>MUESTRA</a:t>
            </a:r>
          </a:p>
          <a:p>
            <a:endParaRPr lang="es-ES" dirty="0">
              <a:solidFill>
                <a:schemeClr val="tx1">
                  <a:lumMod val="50000"/>
                  <a:lumOff val="50000"/>
                </a:schemeClr>
              </a:solidFill>
              <a:latin typeface="Arial Regular" charset="0"/>
              <a:cs typeface="Arial Regular" charset="0"/>
            </a:endParaRPr>
          </a:p>
          <a:p>
            <a:r>
              <a:rPr lang="en-US" dirty="0">
                <a:solidFill>
                  <a:schemeClr val="tx1">
                    <a:lumMod val="50000"/>
                    <a:lumOff val="50000"/>
                  </a:schemeClr>
                </a:solidFill>
                <a:latin typeface="Arial Regular" charset="0"/>
              </a:rPr>
              <a:t>MUESTRA</a:t>
            </a:r>
          </a:p>
          <a:p>
            <a:endParaRPr lang="es-ES" dirty="0">
              <a:solidFill>
                <a:schemeClr val="tx1">
                  <a:lumMod val="50000"/>
                  <a:lumOff val="50000"/>
                </a:schemeClr>
              </a:solidFill>
              <a:latin typeface="Arial Regular" charset="0"/>
              <a:cs typeface="Arial Regular" charset="0"/>
            </a:endParaRPr>
          </a:p>
          <a:p>
            <a:endParaRPr lang="es-ES" dirty="0">
              <a:solidFill>
                <a:schemeClr val="tx1">
                  <a:lumMod val="50000"/>
                  <a:lumOff val="50000"/>
                </a:schemeClr>
              </a:solidFill>
              <a:latin typeface="Arial Regular" charset="0"/>
              <a:cs typeface="Arial Regular" charset="0"/>
            </a:endParaRPr>
          </a:p>
        </p:txBody>
      </p:sp>
      <p:sp>
        <p:nvSpPr>
          <p:cNvPr id="10" name="Rectangle 9"/>
          <p:cNvSpPr/>
          <p:nvPr/>
        </p:nvSpPr>
        <p:spPr>
          <a:xfrm>
            <a:off x="2147690" y="26375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354139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531398" y="2892849"/>
            <a:ext cx="4939674" cy="646331"/>
          </a:xfrm>
          <a:prstGeom prst="rect">
            <a:avLst/>
          </a:prstGeom>
          <a:noFill/>
        </p:spPr>
        <p:txBody>
          <a:bodyPr wrap="square" rtlCol="0">
            <a:spAutoFit/>
          </a:bodyPr>
          <a:lstStyle/>
          <a:p>
            <a:r>
              <a:rPr lang="en-US" dirty="0">
                <a:solidFill>
                  <a:schemeClr val="tx1">
                    <a:lumMod val="50000"/>
                    <a:lumOff val="50000"/>
                  </a:schemeClr>
                </a:solidFill>
                <a:latin typeface="Arial Regular" charset="0"/>
              </a:rPr>
              <a:t>MUESTRA</a:t>
            </a:r>
          </a:p>
          <a:p>
            <a:endParaRPr lang="es-ES" dirty="0">
              <a:solidFill>
                <a:schemeClr val="tx1">
                  <a:lumMod val="50000"/>
                  <a:lumOff val="50000"/>
                </a:schemeClr>
              </a:solidFill>
              <a:latin typeface="Arial Regular" charset="0"/>
              <a:cs typeface="Arial Regular" charset="0"/>
            </a:endParaRPr>
          </a:p>
        </p:txBody>
      </p:sp>
    </p:spTree>
    <p:extLst>
      <p:ext uri="{BB962C8B-B14F-4D97-AF65-F5344CB8AC3E}">
        <p14:creationId xmlns:p14="http://schemas.microsoft.com/office/powerpoint/2010/main" val="28184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a:solidFill>
                  <a:schemeClr val="bg1"/>
                </a:solidFill>
                <a:latin typeface="Arial Regular" charset="0"/>
              </a:rPr>
              <a:t>LA VISIÓN DE NUESTRA ESCUELA</a:t>
            </a:r>
            <a:endParaRPr lang="es-ES" sz="2400" dirty="0">
              <a:solidFill>
                <a:schemeClr val="bg1"/>
              </a:solidFill>
              <a:latin typeface="Arial Regular" charset="0"/>
              <a:cs typeface="Arial Regular" charset="0"/>
            </a:endParaRPr>
          </a:p>
        </p:txBody>
      </p:sp>
      <p:sp>
        <p:nvSpPr>
          <p:cNvPr id="11" name="TextBox 10"/>
          <p:cNvSpPr txBox="1"/>
          <p:nvPr/>
        </p:nvSpPr>
        <p:spPr>
          <a:xfrm>
            <a:off x="1531398" y="2892849"/>
            <a:ext cx="4939674" cy="646331"/>
          </a:xfrm>
          <a:prstGeom prst="rect">
            <a:avLst/>
          </a:prstGeom>
          <a:noFill/>
        </p:spPr>
        <p:txBody>
          <a:bodyPr wrap="square" rtlCol="0">
            <a:spAutoFit/>
          </a:bodyPr>
          <a:lstStyle/>
          <a:p>
            <a:r>
              <a:rPr lang="en-US" dirty="0">
                <a:solidFill>
                  <a:schemeClr val="tx1">
                    <a:lumMod val="50000"/>
                    <a:lumOff val="50000"/>
                  </a:schemeClr>
                </a:solidFill>
                <a:latin typeface="Arial Regular" charset="0"/>
              </a:rPr>
              <a:t>Ingrese la visión aquí.</a:t>
            </a:r>
          </a:p>
          <a:p>
            <a:endParaRPr lang="es-ES" dirty="0">
              <a:solidFill>
                <a:schemeClr val="tx1">
                  <a:lumMod val="50000"/>
                  <a:lumOff val="50000"/>
                </a:schemeClr>
              </a:solidFill>
              <a:latin typeface="Arial Regular" charset="0"/>
              <a:cs typeface="Arial Regular" charset="0"/>
            </a:endParaRPr>
          </a:p>
        </p:txBody>
      </p:sp>
    </p:spTree>
    <p:extLst>
      <p:ext uri="{BB962C8B-B14F-4D97-AF65-F5344CB8AC3E}">
        <p14:creationId xmlns:p14="http://schemas.microsoft.com/office/powerpoint/2010/main" val="291879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a:solidFill>
                  <a:schemeClr val="bg1"/>
                </a:solidFill>
                <a:latin typeface="Arial Regular" charset="0"/>
              </a:rPr>
              <a:t>PRESENTACIONES</a:t>
            </a:r>
            <a:endParaRPr lang="es-ES" sz="2400" dirty="0">
              <a:solidFill>
                <a:schemeClr val="bg1"/>
              </a:solidFill>
              <a:latin typeface="Arial Regular" charset="0"/>
              <a:cs typeface="Arial Regular" charset="0"/>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7" name="Rectangle 6"/>
          <p:cNvSpPr/>
          <p:nvPr/>
        </p:nvSpPr>
        <p:spPr>
          <a:xfrm>
            <a:off x="214769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8" name="Rectangle 7"/>
          <p:cNvSpPr/>
          <p:nvPr/>
        </p:nvSpPr>
        <p:spPr>
          <a:xfrm>
            <a:off x="2147690" y="37477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24362"/>
            <a:ext cx="4939674" cy="923330"/>
          </a:xfrm>
          <a:prstGeom prst="rect">
            <a:avLst/>
          </a:prstGeom>
          <a:noFill/>
        </p:spPr>
        <p:txBody>
          <a:bodyPr wrap="square" rtlCol="0">
            <a:spAutoFit/>
          </a:bodyPr>
          <a:lstStyle/>
          <a:p>
            <a:r>
              <a:rPr lang="en-US" dirty="0">
                <a:solidFill>
                  <a:schemeClr val="tx1">
                    <a:lumMod val="50000"/>
                    <a:lumOff val="50000"/>
                  </a:schemeClr>
                </a:solidFill>
                <a:latin typeface="Arial Regular" charset="0"/>
              </a:rPr>
              <a:t>Ingrese los nombres del personal y el apoyo</a:t>
            </a:r>
          </a:p>
          <a:p>
            <a:endParaRPr lang="es-ES" dirty="0">
              <a:solidFill>
                <a:schemeClr val="tx1">
                  <a:lumMod val="50000"/>
                  <a:lumOff val="50000"/>
                </a:schemeClr>
              </a:solidFill>
              <a:latin typeface="Arial Regular" charset="0"/>
              <a:cs typeface="Arial Regular" charset="0"/>
            </a:endParaRPr>
          </a:p>
          <a:p>
            <a:endParaRPr lang="es-ES" dirty="0">
              <a:solidFill>
                <a:schemeClr val="tx1">
                  <a:lumMod val="50000"/>
                  <a:lumOff val="50000"/>
                </a:schemeClr>
              </a:solidFill>
              <a:latin typeface="Arial Regular" charset="0"/>
              <a:cs typeface="Arial Regular" charset="0"/>
            </a:endParaRPr>
          </a:p>
        </p:txBody>
      </p:sp>
      <p:sp>
        <p:nvSpPr>
          <p:cNvPr id="10" name="Rectangle 9"/>
          <p:cNvSpPr/>
          <p:nvPr/>
        </p:nvSpPr>
        <p:spPr>
          <a:xfrm>
            <a:off x="2147690" y="26375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316892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endParaRPr lang="en-US" dirty="0"/>
          </a:p>
        </p:txBody>
      </p:sp>
      <p:pic>
        <p:nvPicPr>
          <p:cNvPr id="14338"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2682" b="12682"/>
          <a:stretch>
            <a:fillRect/>
          </a:stretch>
        </p:blipFill>
        <p:spPr/>
      </p:pic>
      <p:pic>
        <p:nvPicPr>
          <p:cNvPr id="14339" name="Picture 5" descr="PPTslid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pic>
        <p:nvPicPr>
          <p:cNvPr id="1434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14341" name="TextBox 8"/>
          <p:cNvSpPr txBox="1">
            <a:spLocks noChangeArrowheads="1"/>
          </p:cNvSpPr>
          <p:nvPr/>
        </p:nvSpPr>
        <p:spPr bwMode="auto">
          <a:xfrm>
            <a:off x="5546725" y="2763838"/>
            <a:ext cx="3360738" cy="1077218"/>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err="1" smtClean="0">
                <a:solidFill>
                  <a:srgbClr val="0E4294"/>
                </a:solidFill>
                <a:latin typeface="Arial Regular" charset="0"/>
              </a:rPr>
              <a:t>Encuesta</a:t>
            </a:r>
            <a:endParaRPr lang="en-US" sz="3200" dirty="0" smtClean="0">
              <a:solidFill>
                <a:srgbClr val="0E4294"/>
              </a:solidFill>
              <a:latin typeface="Arial Regular" charset="0"/>
            </a:endParaRPr>
          </a:p>
          <a:p>
            <a:pPr eaLnBrk="1" hangingPunct="1"/>
            <a:r>
              <a:rPr lang="en-US" sz="3200" dirty="0" smtClean="0">
                <a:solidFill>
                  <a:srgbClr val="0E4294"/>
                </a:solidFill>
                <a:latin typeface="Arial Regular" charset="0"/>
              </a:rPr>
              <a:t>(Pre-survey)</a:t>
            </a:r>
            <a:endParaRPr lang="en-US" sz="3200" dirty="0">
              <a:solidFill>
                <a:srgbClr val="0E4294"/>
              </a:solidFill>
              <a:latin typeface="Arial Regular" charset="0"/>
            </a:endParaRPr>
          </a:p>
        </p:txBody>
      </p:sp>
    </p:spTree>
    <p:extLst>
      <p:ext uri="{BB962C8B-B14F-4D97-AF65-F5344CB8AC3E}">
        <p14:creationId xmlns:p14="http://schemas.microsoft.com/office/powerpoint/2010/main" val="25034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a:solidFill>
                  <a:schemeClr val="bg1"/>
                </a:solidFill>
                <a:latin typeface="Arial Regular" charset="0"/>
              </a:rPr>
              <a:t>PARA EMPEZAR</a:t>
            </a:r>
            <a:endParaRPr lang="es-ES" sz="2400" dirty="0">
              <a:solidFill>
                <a:schemeClr val="bg1"/>
              </a:solidFill>
              <a:latin typeface="Arial Regular" charset="0"/>
              <a:cs typeface="Arial Regular" charset="0"/>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7" name="Rectangle 6"/>
          <p:cNvSpPr/>
          <p:nvPr/>
        </p:nvSpPr>
        <p:spPr>
          <a:xfrm>
            <a:off x="2147690" y="351747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2595903" y="2024362"/>
            <a:ext cx="4939674" cy="2585323"/>
          </a:xfrm>
          <a:prstGeom prst="rect">
            <a:avLst/>
          </a:prstGeom>
          <a:noFill/>
        </p:spPr>
        <p:txBody>
          <a:bodyPr wrap="square" rtlCol="0">
            <a:spAutoFit/>
          </a:bodyPr>
          <a:lstStyle/>
          <a:p>
            <a:r>
              <a:rPr lang="en-US" dirty="0">
                <a:solidFill>
                  <a:schemeClr val="tx1">
                    <a:lumMod val="50000"/>
                    <a:lumOff val="50000"/>
                  </a:schemeClr>
                </a:solidFill>
                <a:latin typeface="Arial Regular" charset="0"/>
              </a:rPr>
              <a:t>Preséntese.</a:t>
            </a:r>
          </a:p>
          <a:p>
            <a:endParaRPr lang="es-ES" dirty="0">
              <a:solidFill>
                <a:schemeClr val="tx1">
                  <a:lumMod val="50000"/>
                  <a:lumOff val="50000"/>
                </a:schemeClr>
              </a:solidFill>
              <a:latin typeface="Arial Regular" charset="0"/>
              <a:cs typeface="Arial Regular" charset="0"/>
            </a:endParaRPr>
          </a:p>
          <a:p>
            <a:r>
              <a:rPr lang="en-US" dirty="0">
                <a:solidFill>
                  <a:schemeClr val="tx1">
                    <a:lumMod val="50000"/>
                    <a:lumOff val="50000"/>
                  </a:schemeClr>
                </a:solidFill>
                <a:latin typeface="Arial Regular" charset="0"/>
              </a:rPr>
              <a:t>Elija un objeto u objetos de la caja para compartir algo sobre usted con el grupo. </a:t>
            </a:r>
          </a:p>
          <a:p>
            <a:endParaRPr lang="es-ES" dirty="0">
              <a:solidFill>
                <a:schemeClr val="tx1">
                  <a:lumMod val="50000"/>
                  <a:lumOff val="50000"/>
                </a:schemeClr>
              </a:solidFill>
              <a:latin typeface="Arial Regular" charset="0"/>
              <a:cs typeface="Arial Regular" charset="0"/>
            </a:endParaRPr>
          </a:p>
          <a:p>
            <a:r>
              <a:rPr lang="en-US" dirty="0">
                <a:solidFill>
                  <a:schemeClr val="tx1">
                    <a:lumMod val="50000"/>
                    <a:lumOff val="50000"/>
                  </a:schemeClr>
                </a:solidFill>
                <a:latin typeface="Arial Regular" charset="0"/>
              </a:rPr>
              <a:t>Después rotaremos y nos presentaremos usando el objeto elegido de la caja.</a:t>
            </a:r>
          </a:p>
          <a:p>
            <a:endParaRPr lang="es-ES" dirty="0">
              <a:solidFill>
                <a:schemeClr val="tx1">
                  <a:lumMod val="50000"/>
                  <a:lumOff val="50000"/>
                </a:schemeClr>
              </a:solidFill>
              <a:latin typeface="Arial Regular" charset="0"/>
              <a:cs typeface="Arial Regular" charset="0"/>
            </a:endParaRPr>
          </a:p>
          <a:p>
            <a:endParaRPr lang="es-ES" dirty="0">
              <a:solidFill>
                <a:schemeClr val="tx1">
                  <a:lumMod val="50000"/>
                  <a:lumOff val="50000"/>
                </a:schemeClr>
              </a:solidFill>
              <a:latin typeface="Arial Regular" charset="0"/>
              <a:cs typeface="Arial Regular" charset="0"/>
            </a:endParaRPr>
          </a:p>
        </p:txBody>
      </p:sp>
      <p:sp>
        <p:nvSpPr>
          <p:cNvPr id="10" name="Rectangle 9"/>
          <p:cNvSpPr/>
          <p:nvPr/>
        </p:nvSpPr>
        <p:spPr>
          <a:xfrm>
            <a:off x="2147690" y="2719608"/>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Tree>
    <p:extLst>
      <p:ext uri="{BB962C8B-B14F-4D97-AF65-F5344CB8AC3E}">
        <p14:creationId xmlns:p14="http://schemas.microsoft.com/office/powerpoint/2010/main" val="60405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dirty="0"/>
          </a:p>
        </p:txBody>
      </p:sp>
      <p:pic>
        <p:nvPicPr>
          <p:cNvPr id="3" name="Content Placeholder 2" descr="shutterstock_446682244.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p:pic>
      <p:pic>
        <p:nvPicPr>
          <p:cNvPr id="51203" name="Picture 3" descr="PPTslid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51204" name="Rectangle 4"/>
          <p:cNvSpPr>
            <a:spLocks noChangeArrowheads="1"/>
          </p:cNvSpPr>
          <p:nvPr/>
        </p:nvSpPr>
        <p:spPr bwMode="auto">
          <a:xfrm>
            <a:off x="576263" y="915988"/>
            <a:ext cx="2555892" cy="461665"/>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p>
            <a:r>
              <a:rPr lang="en-US" sz="2400" dirty="0">
                <a:solidFill>
                  <a:schemeClr val="bg1"/>
                </a:solidFill>
                <a:latin typeface="Arial Regular" charset="0"/>
              </a:rPr>
              <a:t>PARA EMPEZAR</a:t>
            </a:r>
            <a:endParaRPr lang="es-ES" sz="2400" dirty="0">
              <a:solidFill>
                <a:schemeClr val="bg1"/>
              </a:solidFill>
              <a:latin typeface="Arial Regular" charset="0"/>
              <a:cs typeface="Arial Regular" charset="0"/>
            </a:endParaRPr>
          </a:p>
        </p:txBody>
      </p:sp>
      <p:sp>
        <p:nvSpPr>
          <p:cNvPr id="2" name="Rectangle 1"/>
          <p:cNvSpPr/>
          <p:nvPr/>
        </p:nvSpPr>
        <p:spPr>
          <a:xfrm>
            <a:off x="243840" y="1773476"/>
            <a:ext cx="8666480" cy="923330"/>
          </a:xfrm>
          <a:prstGeom prst="rect">
            <a:avLst/>
          </a:prstGeom>
        </p:spPr>
        <p:txBody>
          <a:bodyPr wrap="square">
            <a:spAutoFit/>
          </a:bodyPr>
          <a:lstStyle/>
          <a:p>
            <a:pPr algn="ctr"/>
            <a:r>
              <a:rPr lang="en-US" dirty="0">
                <a:solidFill>
                  <a:srgbClr val="000090"/>
                </a:solidFill>
                <a:latin typeface="Arial Regular" charset="0"/>
              </a:rPr>
              <a:t>“Mi nombre es Donna y elegí </a:t>
            </a:r>
            <a:endParaRPr lang="es-ES" dirty="0">
              <a:solidFill>
                <a:srgbClr val="000090"/>
              </a:solidFill>
              <a:latin typeface="Arial Regular" charset="0"/>
              <a:cs typeface="Arial Regular" charset="0"/>
            </a:endParaRPr>
          </a:p>
          <a:p>
            <a:pPr algn="ctr"/>
            <a:r>
              <a:rPr lang="en-US" dirty="0">
                <a:solidFill>
                  <a:srgbClr val="000090"/>
                </a:solidFill>
                <a:latin typeface="Arial Regular" charset="0"/>
              </a:rPr>
              <a:t>la bandita elástica porque deseo ser flexible </a:t>
            </a:r>
            <a:endParaRPr lang="es-ES" dirty="0">
              <a:solidFill>
                <a:srgbClr val="000090"/>
              </a:solidFill>
              <a:latin typeface="Arial Regular" charset="0"/>
              <a:cs typeface="Arial Regular" charset="0"/>
            </a:endParaRPr>
          </a:p>
          <a:p>
            <a:pPr algn="ctr"/>
            <a:r>
              <a:rPr lang="en-US" dirty="0">
                <a:solidFill>
                  <a:srgbClr val="000090"/>
                </a:solidFill>
                <a:latin typeface="Arial Regular" charset="0"/>
              </a:rPr>
              <a:t>y aprender de esta experiencia grupal”.</a:t>
            </a:r>
          </a:p>
        </p:txBody>
      </p:sp>
      <p:pic>
        <p:nvPicPr>
          <p:cNvPr id="4" name="Picture 3" descr="shutterstock_446682244.jpg"/>
          <p:cNvPicPr>
            <a:picLocks noChangeAspect="1"/>
          </p:cNvPicPr>
          <p:nvPr/>
        </p:nvPicPr>
        <p:blipFill rotWithShape="1">
          <a:blip r:embed="rId2">
            <a:extLst>
              <a:ext uri="{28A0092B-C50C-407E-A947-70E740481C1C}">
                <a14:useLocalDpi xmlns:a14="http://schemas.microsoft.com/office/drawing/2010/main" val="0"/>
              </a:ext>
            </a:extLst>
          </a:blip>
          <a:srcRect t="13296" b="8427"/>
          <a:stretch/>
        </p:blipFill>
        <p:spPr>
          <a:xfrm>
            <a:off x="243840" y="2905443"/>
            <a:ext cx="8666480" cy="3119120"/>
          </a:xfrm>
          <a:prstGeom prst="rect">
            <a:avLst/>
          </a:prstGeom>
        </p:spPr>
      </p:pic>
    </p:spTree>
    <p:extLst>
      <p:ext uri="{BB962C8B-B14F-4D97-AF65-F5344CB8AC3E}">
        <p14:creationId xmlns:p14="http://schemas.microsoft.com/office/powerpoint/2010/main" val="138695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hutterstock_161543660.jpg"/>
          <p:cNvPicPr>
            <a:picLocks noGrp="1" noChangeAspect="1"/>
          </p:cNvPicPr>
          <p:nvPr>
            <p:ph idx="1"/>
          </p:nvPr>
        </p:nvPicPr>
        <p:blipFill>
          <a:blip r:embed="rId2">
            <a:extLst>
              <a:ext uri="{28A0092B-C50C-407E-A947-70E740481C1C}">
                <a14:useLocalDpi xmlns:a14="http://schemas.microsoft.com/office/drawing/2010/main" val="0"/>
              </a:ext>
            </a:extLst>
          </a:blip>
          <a:srcRect t="11487" b="11487"/>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37919"/>
            <a:ext cx="5799098" cy="1200329"/>
          </a:xfrm>
          <a:prstGeom prst="rect">
            <a:avLst/>
          </a:prstGeom>
          <a:noFill/>
        </p:spPr>
        <p:txBody>
          <a:bodyPr wrap="square" rtlCol="0">
            <a:spAutoFit/>
          </a:bodyPr>
          <a:lstStyle/>
          <a:p>
            <a:r>
              <a:rPr lang="en-US" sz="2400" dirty="0">
                <a:solidFill>
                  <a:schemeClr val="bg1"/>
                </a:solidFill>
                <a:latin typeface="Arial Regular" charset="0"/>
              </a:rPr>
              <a:t>AL FINAL DE ESTA SESIÓN, LOS PARTICIPANTES SERÁN CAPACES DE:</a:t>
            </a:r>
          </a:p>
        </p:txBody>
      </p:sp>
      <p:sp>
        <p:nvSpPr>
          <p:cNvPr id="6" name="Rectangle 5"/>
          <p:cNvSpPr/>
          <p:nvPr/>
        </p:nvSpPr>
        <p:spPr>
          <a:xfrm>
            <a:off x="352160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7" name="Rectangle 6"/>
          <p:cNvSpPr/>
          <p:nvPr/>
        </p:nvSpPr>
        <p:spPr>
          <a:xfrm>
            <a:off x="352160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Regular" charset="0"/>
            </a:endParaRPr>
          </a:p>
        </p:txBody>
      </p:sp>
      <p:sp>
        <p:nvSpPr>
          <p:cNvPr id="9" name="TextBox 8"/>
          <p:cNvSpPr txBox="1"/>
          <p:nvPr/>
        </p:nvSpPr>
        <p:spPr>
          <a:xfrm>
            <a:off x="3969813" y="2024362"/>
            <a:ext cx="4939674" cy="2308324"/>
          </a:xfrm>
          <a:prstGeom prst="rect">
            <a:avLst/>
          </a:prstGeom>
          <a:noFill/>
        </p:spPr>
        <p:txBody>
          <a:bodyPr wrap="square" rtlCol="0">
            <a:spAutoFit/>
          </a:bodyPr>
          <a:lstStyle/>
          <a:p>
            <a:r>
              <a:rPr lang="en-US" dirty="0">
                <a:solidFill>
                  <a:schemeClr val="tx1">
                    <a:lumMod val="50000"/>
                    <a:lumOff val="50000"/>
                  </a:schemeClr>
                </a:solidFill>
                <a:latin typeface="Arial Regular" charset="0"/>
              </a:rPr>
              <a:t>Entender que los niños aprenden de su participación en todas las experiencias e interacciones.</a:t>
            </a:r>
          </a:p>
          <a:p>
            <a:endParaRPr lang="es-ES" dirty="0">
              <a:solidFill>
                <a:schemeClr val="tx1">
                  <a:lumMod val="50000"/>
                  <a:lumOff val="50000"/>
                </a:schemeClr>
              </a:solidFill>
              <a:latin typeface="Arial Regular" charset="0"/>
              <a:cs typeface="Arial Regular" charset="0"/>
            </a:endParaRPr>
          </a:p>
          <a:p>
            <a:r>
              <a:rPr lang="en-US" dirty="0">
                <a:solidFill>
                  <a:schemeClr val="tx1">
                    <a:lumMod val="50000"/>
                    <a:lumOff val="50000"/>
                  </a:schemeClr>
                </a:solidFill>
                <a:latin typeface="Arial Regular" charset="0"/>
              </a:rPr>
              <a:t>Entender que la mejor forma de ayudar a los niños en el hogar es copiándolos.</a:t>
            </a:r>
          </a:p>
          <a:p>
            <a:endParaRPr lang="es-ES" dirty="0">
              <a:solidFill>
                <a:schemeClr val="tx1">
                  <a:lumMod val="50000"/>
                  <a:lumOff val="50000"/>
                </a:schemeClr>
              </a:solidFill>
              <a:latin typeface="Arial Regular" charset="0"/>
              <a:cs typeface="Arial Regular" charset="0"/>
            </a:endParaRPr>
          </a:p>
          <a:p>
            <a:endParaRPr lang="es-ES" dirty="0">
              <a:solidFill>
                <a:schemeClr val="tx1">
                  <a:lumMod val="50000"/>
                  <a:lumOff val="50000"/>
                </a:schemeClr>
              </a:solidFill>
              <a:latin typeface="Arial Regular" charset="0"/>
              <a:cs typeface="Arial Regular" charset="0"/>
            </a:endParaRPr>
          </a:p>
        </p:txBody>
      </p:sp>
      <p:pic>
        <p:nvPicPr>
          <p:cNvPr id="10" name="Picture 9" descr="shutterstock_161543660.jpg"/>
          <p:cNvPicPr>
            <a:picLocks noChangeAspect="1"/>
          </p:cNvPicPr>
          <p:nvPr/>
        </p:nvPicPr>
        <p:blipFill rotWithShape="1">
          <a:blip r:embed="rId2">
            <a:extLst>
              <a:ext uri="{28A0092B-C50C-407E-A947-70E740481C1C}">
                <a14:useLocalDpi xmlns:a14="http://schemas.microsoft.com/office/drawing/2010/main" val="0"/>
              </a:ext>
            </a:extLst>
          </a:blip>
          <a:srcRect l="3577"/>
          <a:stretch/>
        </p:blipFill>
        <p:spPr>
          <a:xfrm>
            <a:off x="323273" y="2032763"/>
            <a:ext cx="3105963" cy="2299923"/>
          </a:xfrm>
          <a:prstGeom prst="rect">
            <a:avLst/>
          </a:prstGeom>
        </p:spPr>
      </p:pic>
    </p:spTree>
    <p:extLst>
      <p:ext uri="{BB962C8B-B14F-4D97-AF65-F5344CB8AC3E}">
        <p14:creationId xmlns:p14="http://schemas.microsoft.com/office/powerpoint/2010/main" val="303880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6-30 at 1.46.18 AM.png"/>
          <p:cNvPicPr>
            <a:picLocks noChangeAspect="1"/>
          </p:cNvPicPr>
          <p:nvPr/>
        </p:nvPicPr>
        <p:blipFill rotWithShape="1">
          <a:blip r:embed="rId3">
            <a:extLst>
              <a:ext uri="{28A0092B-C50C-407E-A947-70E740481C1C}">
                <a14:useLocalDpi xmlns:a14="http://schemas.microsoft.com/office/drawing/2010/main" val="0"/>
              </a:ext>
            </a:extLst>
          </a:blip>
          <a:srcRect l="16729" t="9441" r="19353" b="1931"/>
          <a:stretch/>
        </p:blipFill>
        <p:spPr>
          <a:xfrm>
            <a:off x="571974" y="0"/>
            <a:ext cx="7913600" cy="6858000"/>
          </a:xfrm>
          <a:prstGeom prst="rect">
            <a:avLst/>
          </a:prstGeom>
        </p:spPr>
      </p:pic>
      <p:sp>
        <p:nvSpPr>
          <p:cNvPr id="2" name="Rectangle 1"/>
          <p:cNvSpPr/>
          <p:nvPr/>
        </p:nvSpPr>
        <p:spPr>
          <a:xfrm>
            <a:off x="0" y="6581001"/>
            <a:ext cx="4572000" cy="369332"/>
          </a:xfrm>
          <a:prstGeom prst="rect">
            <a:avLst/>
          </a:prstGeom>
        </p:spPr>
        <p:txBody>
          <a:bodyPr>
            <a:spAutoFit/>
          </a:bodyPr>
          <a:lstStyle/>
          <a:p>
            <a:r>
              <a:rPr lang="en-US" sz="1000" dirty="0">
                <a:solidFill>
                  <a:srgbClr val="7F7F7F"/>
                </a:solidFill>
                <a:latin typeface="Arial Regular" charset="0"/>
                <a:hlinkClick r:id="rId4" invalidUrl="http://kidsnow.ky.gov/School Readiness/Pages/default.aspx"/>
              </a:rPr>
              <a:t>http://kidsnow.ky.gov/School%20Readiness/Pages/default.aspx</a:t>
            </a:r>
            <a:r>
              <a:rPr dirty="0">
                <a:latin typeface="Arial Regular" charset="0"/>
              </a:rPr>
              <a:t> </a:t>
            </a:r>
          </a:p>
        </p:txBody>
      </p:sp>
    </p:spTree>
    <p:extLst>
      <p:ext uri="{BB962C8B-B14F-4D97-AF65-F5344CB8AC3E}">
        <p14:creationId xmlns:p14="http://schemas.microsoft.com/office/powerpoint/2010/main" val="3320881593"/>
      </p:ext>
    </p:extLst>
  </p:cSld>
  <p:clrMapOvr>
    <a:masterClrMapping/>
  </p:clrMapOvr>
</p:sld>
</file>

<file path=ppt/theme/theme1.xml><?xml version="1.0" encoding="utf-8"?>
<a:theme xmlns:a="http://schemas.openxmlformats.org/drawingml/2006/main" name="UWBL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987</Words>
  <Application>Microsoft Macintosh PowerPoint</Application>
  <PresentationFormat>On-screen Show (4:3)</PresentationFormat>
  <Paragraphs>109</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Academy Engraved LET</vt:lpstr>
      <vt:lpstr>Arial Regular</vt:lpstr>
      <vt:lpstr>KG Second Chances Solid</vt:lpstr>
      <vt:lpstr>ＭＳ Ｐゴシック</vt:lpstr>
      <vt:lpstr>Pleasewritemeasong</vt:lpstr>
      <vt:lpstr>Arial</vt:lpstr>
      <vt:lpstr>UWBLA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Brock</dc:creator>
  <cp:lastModifiedBy>Mariana Florit</cp:lastModifiedBy>
  <cp:revision>21</cp:revision>
  <dcterms:created xsi:type="dcterms:W3CDTF">2015-04-21T19:52:07Z</dcterms:created>
  <dcterms:modified xsi:type="dcterms:W3CDTF">2017-01-17T22:47:53Z</dcterms:modified>
</cp:coreProperties>
</file>