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66" r:id="rId3"/>
    <p:sldId id="267" r:id="rId4"/>
    <p:sldId id="268" r:id="rId5"/>
    <p:sldId id="269" r:id="rId6"/>
    <p:sldId id="270" r:id="rId7"/>
    <p:sldId id="279" r:id="rId8"/>
    <p:sldId id="271" r:id="rId9"/>
    <p:sldId id="272" r:id="rId10"/>
    <p:sldId id="273" r:id="rId11"/>
    <p:sldId id="274" r:id="rId12"/>
    <p:sldId id="275" r:id="rId13"/>
    <p:sldId id="265" r:id="rId14"/>
    <p:sldId id="276" r:id="rId15"/>
    <p:sldId id="277" r:id="rId16"/>
    <p:sldId id="278" r:id="rId17"/>
    <p:sldId id="257" r:id="rId18"/>
    <p:sldId id="258" r:id="rId19"/>
    <p:sldId id="261" r:id="rId20"/>
    <p:sldId id="262" r:id="rId21"/>
    <p:sldId id="263" r:id="rId22"/>
    <p:sldId id="264" r:id="rId2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A343"/>
    <a:srgbClr val="0E4294"/>
    <a:srgbClr val="0D04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52"/>
  </p:normalViewPr>
  <p:slideViewPr>
    <p:cSldViewPr snapToGrid="0" snapToObjects="1">
      <p:cViewPr varScale="1">
        <p:scale>
          <a:sx n="90" d="100"/>
          <a:sy n="90" d="100"/>
        </p:scale>
        <p:origin x="174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charset="0"/>
              </a:defRPr>
            </a:lvl1pPr>
          </a:lstStyle>
          <a:p>
            <a:pPr>
              <a:defRPr/>
            </a:pPr>
            <a:fld id="{FA2A811D-2A22-F140-9D8B-66141B100674}" type="datetimeFigureOut">
              <a:rPr lang="en-US" smtClean="0"/>
              <a:pPr>
                <a:defRPr/>
              </a:pPr>
              <a:t>1/17/17</a:t>
            </a:fld>
            <a:endParaRPr lang="es-E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charset="0"/>
              </a:defRPr>
            </a:lvl1pPr>
          </a:lstStyle>
          <a:p>
            <a:pPr>
              <a:defRPr/>
            </a:pPr>
            <a:fld id="{DAC06417-7F71-B243-8A02-4B1057881D21}" type="slidenum">
              <a:rPr lang="en-US" smtClean="0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536955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C06417-7F71-B243-8A02-4B1057881D21}" type="slidenum">
              <a:rPr lang="en-US" smtClean="0"/>
              <a:pPr>
                <a:defRPr/>
              </a:pPr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44243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BE45B87-18F7-6A41-B0A0-B2C6D03C75D0}" type="slidenum">
              <a:rPr lang="en-US" sz="1200">
                <a:latin typeface="Arial" charset="0"/>
              </a:rPr>
              <a:pPr eaLnBrk="1" hangingPunct="1"/>
              <a:t>15</a:t>
            </a:fld>
            <a:endParaRPr lang="es-ES" sz="1200" dirty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9C85F-B24E-B34E-9765-C5C8BB6BB167}" type="datetimeFigureOut">
              <a:rPr lang="en-US"/>
              <a:pPr>
                <a:defRPr/>
              </a:pPr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84196-F6C5-DC4E-9488-35BB216E1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65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28491-C575-E148-948B-9F1D7CB2949B}" type="datetimeFigureOut">
              <a:rPr lang="en-US"/>
              <a:pPr>
                <a:defRPr/>
              </a:pPr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45A6B-E286-D147-8F53-64C3DD0CC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81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FACF8-2529-9243-AB87-70C2C9A89B36}" type="datetimeFigureOut">
              <a:rPr lang="en-US"/>
              <a:pPr>
                <a:defRPr/>
              </a:pPr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82C73-8156-A145-A072-9C2E1B4138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88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B7791-BAE3-474B-AE9E-DD95F0447CAA}" type="datetimeFigureOut">
              <a:rPr lang="en-US"/>
              <a:pPr>
                <a:defRPr/>
              </a:pPr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A536C-5971-8148-B5BE-15CB9CAF5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78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D8B20-3C11-AC45-A61A-97CE68264268}" type="datetimeFigureOut">
              <a:rPr lang="en-US"/>
              <a:pPr>
                <a:defRPr/>
              </a:pPr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E7B3F-61BC-4D41-B5E4-1F2B23CA7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08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A8621-05A9-D247-8896-C93689BACD4F}" type="datetimeFigureOut">
              <a:rPr lang="en-US"/>
              <a:pPr>
                <a:defRPr/>
              </a:pPr>
              <a:t>1/17/17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421EC-E8D5-6E4F-9DC8-7D4AA61E36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55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70115-F574-6443-874A-7039E9751CB6}" type="datetimeFigureOut">
              <a:rPr lang="en-US"/>
              <a:pPr>
                <a:defRPr/>
              </a:pPr>
              <a:t>1/17/17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96E02-860A-8F44-9A49-EFF789280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43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AB454-B9E6-4148-B5FF-35FED70CDDBA}" type="datetimeFigureOut">
              <a:rPr lang="en-US"/>
              <a:pPr>
                <a:defRPr/>
              </a:pPr>
              <a:t>1/17/17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57F58-46BA-8F43-BD56-3F913551DE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24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38444-3E94-0E46-9778-37D241432FAA}" type="datetimeFigureOut">
              <a:rPr lang="en-US"/>
              <a:pPr>
                <a:defRPr/>
              </a:pPr>
              <a:t>1/17/17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6EE64-F79B-894E-930D-DA9C11AC33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10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A61F9-67FF-4D4E-BCA3-ECE8E1DB78E7}" type="datetimeFigureOut">
              <a:rPr lang="en-US"/>
              <a:pPr>
                <a:defRPr/>
              </a:pPr>
              <a:t>1/17/17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B18EB-EF2C-7E48-9D08-1949D7F41D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21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C82EA-2AF6-4A47-AC75-D887596CC6BB}" type="datetimeFigureOut">
              <a:rPr lang="en-US"/>
              <a:pPr>
                <a:defRPr/>
              </a:pPr>
              <a:t>1/17/17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BE82E-0E17-3344-8314-894B23473B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44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405A0F1-2BBE-3F4A-9926-5C1485BC509A}" type="datetimeFigureOut">
              <a:rPr lang="en-US" smtClean="0"/>
              <a:pPr>
                <a:defRPr/>
              </a:pPr>
              <a:t>1/17/17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05EAD9BE-23ED-094B-9149-74DE72F9C94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0" i="0" kern="1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b="0" i="0" kern="1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b="0" i="0" kern="1200">
          <a:solidFill>
            <a:schemeClr val="tx1"/>
          </a:solidFill>
          <a:latin typeface="Arial" charset="0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0" i="0" kern="1200">
          <a:solidFill>
            <a:schemeClr val="tx1"/>
          </a:solidFill>
          <a:latin typeface="Arial" charset="0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b="0" i="0" kern="1200">
          <a:solidFill>
            <a:schemeClr val="tx1"/>
          </a:solidFill>
          <a:latin typeface="Arial" charset="0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b="0" i="0" kern="1200">
          <a:solidFill>
            <a:schemeClr val="tx1"/>
          </a:solidFill>
          <a:latin typeface="Arial" charset="0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14339" name="Picture 4" descr="PPTcover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233363" y="2857500"/>
            <a:ext cx="86741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4800" dirty="0">
                <a:solidFill>
                  <a:srgbClr val="0E4294"/>
                </a:solidFill>
                <a:latin typeface="Arial" charset="0"/>
              </a:rPr>
              <a:t>Academia United Way</a:t>
            </a:r>
          </a:p>
          <a:p>
            <a:pPr algn="ctr"/>
            <a:r>
              <a:rPr lang="en-US" sz="4800" dirty="0">
                <a:solidFill>
                  <a:srgbClr val="0E4294"/>
                </a:solidFill>
                <a:latin typeface="Arial" charset="0"/>
              </a:rPr>
              <a:t>Born Learning</a:t>
            </a:r>
          </a:p>
          <a:p>
            <a:pPr algn="ctr"/>
            <a:r>
              <a:rPr lang="en-US" sz="4800" dirty="0">
                <a:solidFill>
                  <a:srgbClr val="0E4294"/>
                </a:solidFill>
                <a:latin typeface="Arial" charset="0"/>
              </a:rPr>
              <a:t>Taller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23555" name="Picture 3" descr="PPT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457200" y="946150"/>
            <a:ext cx="5799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CHILDCARE CHECKLIST</a:t>
            </a:r>
          </a:p>
        </p:txBody>
      </p:sp>
      <p:sp>
        <p:nvSpPr>
          <p:cNvPr id="7" name="Rectangle 6"/>
          <p:cNvSpPr/>
          <p:nvPr/>
        </p:nvSpPr>
        <p:spPr>
          <a:xfrm>
            <a:off x="2138363" y="4841876"/>
            <a:ext cx="242887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3558" name="TextBox 8"/>
          <p:cNvSpPr txBox="1">
            <a:spLocks noChangeArrowheads="1"/>
          </p:cNvSpPr>
          <p:nvPr/>
        </p:nvSpPr>
        <p:spPr bwMode="auto">
          <a:xfrm>
            <a:off x="2595563" y="2024063"/>
            <a:ext cx="49403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7F7F7F"/>
                </a:solidFill>
                <a:latin typeface="Arial" charset="0"/>
              </a:rPr>
              <a:t>Elija un ambiente seguro y acogedor que satisfaga las necesidades sociales y emocionales de los niños.</a:t>
            </a:r>
          </a:p>
          <a:p>
            <a:pPr eaLnBrk="1" hangingPunct="1"/>
            <a:endParaRPr lang="es-ES" sz="1800">
              <a:solidFill>
                <a:srgbClr val="7F7F7F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1800" u="sng">
                <a:solidFill>
                  <a:srgbClr val="7F7F7F"/>
                </a:solidFill>
                <a:latin typeface="Arial" charset="0"/>
              </a:rPr>
              <a:t>Relación adulto-niño:</a:t>
            </a:r>
            <a:r>
              <a:rPr lang="en-US" sz="1800">
                <a:solidFill>
                  <a:srgbClr val="7F7F7F"/>
                </a:solidFill>
                <a:latin typeface="Arial" charset="0"/>
              </a:rPr>
              <a:t> Cuanto menos niños haya por adulto, mejor para su hijo. </a:t>
            </a:r>
          </a:p>
          <a:p>
            <a:pPr eaLnBrk="1" hangingPunct="1"/>
            <a:endParaRPr lang="es-ES" sz="1800">
              <a:solidFill>
                <a:srgbClr val="7F7F7F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1800" u="sng">
                <a:solidFill>
                  <a:srgbClr val="7F7F7F"/>
                </a:solidFill>
                <a:latin typeface="Arial" charset="0"/>
              </a:rPr>
              <a:t>Tamaño del grupo: </a:t>
            </a:r>
            <a:r>
              <a:rPr lang="en-US" sz="1800">
                <a:solidFill>
                  <a:srgbClr val="7F7F7F"/>
                </a:solidFill>
                <a:latin typeface="Arial" charset="0"/>
              </a:rPr>
              <a:t>Cuando más pequeño el grupo, mejor.</a:t>
            </a:r>
          </a:p>
          <a:p>
            <a:pPr eaLnBrk="1" hangingPunct="1"/>
            <a:endParaRPr lang="es-ES" sz="1800">
              <a:solidFill>
                <a:srgbClr val="7F7F7F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1800" u="sng">
                <a:solidFill>
                  <a:srgbClr val="7F7F7F"/>
                </a:solidFill>
                <a:latin typeface="Arial" charset="0"/>
              </a:rPr>
              <a:t>Calificaciones</a:t>
            </a:r>
            <a:r>
              <a:rPr lang="en-US" sz="1800">
                <a:solidFill>
                  <a:srgbClr val="7F7F7F"/>
                </a:solidFill>
                <a:latin typeface="Arial" charset="0"/>
              </a:rPr>
              <a:t>: Es probable que su hijo aprenda más con un personal capacitado.</a:t>
            </a:r>
          </a:p>
          <a:p>
            <a:pPr eaLnBrk="1" hangingPunct="1"/>
            <a:endParaRPr lang="es-ES" sz="1800">
              <a:solidFill>
                <a:srgbClr val="7F7F7F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8363" y="4043363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38363" y="3244851"/>
            <a:ext cx="242887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24578" name="Content Placeholder 1" descr="shutterstock_38617046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2" b="9792"/>
          <a:stretch>
            <a:fillRect/>
          </a:stretch>
        </p:blipFill>
        <p:spPr/>
      </p:pic>
      <p:pic>
        <p:nvPicPr>
          <p:cNvPr id="24579" name="Picture 3" descr="PPTslide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457200" y="946150"/>
            <a:ext cx="5799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CHILDCARE CHECKLIST</a:t>
            </a:r>
          </a:p>
        </p:txBody>
      </p:sp>
      <p:sp>
        <p:nvSpPr>
          <p:cNvPr id="24581" name="TextBox 8"/>
          <p:cNvSpPr txBox="1">
            <a:spLocks noChangeArrowheads="1"/>
          </p:cNvSpPr>
          <p:nvPr/>
        </p:nvSpPr>
        <p:spPr bwMode="auto">
          <a:xfrm>
            <a:off x="3957638" y="1931988"/>
            <a:ext cx="49403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u="sng" dirty="0" err="1">
                <a:solidFill>
                  <a:srgbClr val="7F7F7F"/>
                </a:solidFill>
                <a:latin typeface="Arial" charset="0"/>
              </a:rPr>
              <a:t>Rotación</a:t>
            </a:r>
            <a:r>
              <a:rPr lang="en-US" sz="1800" u="sng" dirty="0">
                <a:solidFill>
                  <a:srgbClr val="7F7F7F"/>
                </a:solidFill>
                <a:latin typeface="Arial" charset="0"/>
              </a:rPr>
              <a:t> de personal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: Su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hijo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debe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relacionarse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con el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docente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y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sentirse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seguro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en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su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entorno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.</a:t>
            </a:r>
          </a:p>
          <a:p>
            <a:pPr eaLnBrk="1" hangingPunct="1"/>
            <a:endParaRPr lang="es-ES" sz="1800" dirty="0">
              <a:solidFill>
                <a:srgbClr val="7F7F7F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1800" u="sng" dirty="0" err="1">
                <a:solidFill>
                  <a:srgbClr val="7F7F7F"/>
                </a:solidFill>
                <a:latin typeface="Arial" charset="0"/>
              </a:rPr>
              <a:t>Acreditación</a:t>
            </a:r>
            <a:r>
              <a:rPr lang="en-US" sz="1800" u="sng" dirty="0">
                <a:solidFill>
                  <a:srgbClr val="7F7F7F"/>
                </a:solidFill>
                <a:latin typeface="Arial" charset="0"/>
              </a:rPr>
              <a:t>/</a:t>
            </a:r>
            <a:r>
              <a:rPr lang="en-US" sz="1800" u="sng" dirty="0" err="1">
                <a:solidFill>
                  <a:srgbClr val="7F7F7F"/>
                </a:solidFill>
                <a:latin typeface="Arial" charset="0"/>
              </a:rPr>
              <a:t>calificación</a:t>
            </a:r>
            <a:r>
              <a:rPr lang="en-US" sz="1800" u="sng" dirty="0">
                <a:solidFill>
                  <a:srgbClr val="7F7F7F"/>
                </a:solidFill>
                <a:latin typeface="Arial" charset="0"/>
              </a:rPr>
              <a:t> de </a:t>
            </a:r>
            <a:r>
              <a:rPr lang="en-US" sz="1800" u="sng" dirty="0" err="1">
                <a:solidFill>
                  <a:srgbClr val="7F7F7F"/>
                </a:solidFill>
                <a:latin typeface="Arial" charset="0"/>
              </a:rPr>
              <a:t>calidad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: Este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es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un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indicador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de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calidad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.</a:t>
            </a:r>
            <a:endParaRPr lang="es-ES" sz="1800" dirty="0">
              <a:solidFill>
                <a:srgbClr val="7F7F7F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09963" y="3162300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09963" y="2116138"/>
            <a:ext cx="242887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24584" name="Picture 2" descr="shutterstock_3861704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" t="3362" r="3957" b="5321"/>
          <a:stretch>
            <a:fillRect/>
          </a:stretch>
        </p:blipFill>
        <p:spPr bwMode="auto">
          <a:xfrm>
            <a:off x="285750" y="1941513"/>
            <a:ext cx="3078163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25602" name="Content Placeholder 1" descr="shutterstock_33870249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" b="8774"/>
          <a:stretch>
            <a:fillRect/>
          </a:stretch>
        </p:blipFill>
        <p:spPr/>
      </p:pic>
      <p:pic>
        <p:nvPicPr>
          <p:cNvPr id="25603" name="Picture 3" descr="PPTslide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457200" y="877888"/>
            <a:ext cx="5799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TAREA PARA EL HOGAR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2413" y="2024063"/>
            <a:ext cx="863758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¡Léale a su hijo antes de ir a dormir!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5606" name="Picture 2" descr="shutterstock_3387024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2670175"/>
            <a:ext cx="47180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26627" name="Picture 3" descr="PPTslide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27651" name="Picture 3" descr="PPTslid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5546725" y="2763838"/>
            <a:ext cx="33607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 err="1" smtClean="0">
                <a:solidFill>
                  <a:srgbClr val="0E4294"/>
                </a:solidFill>
                <a:latin typeface="Arial" charset="0"/>
              </a:rPr>
              <a:t>Encuesta</a:t>
            </a:r>
            <a:endParaRPr lang="en-US" sz="3200" dirty="0" smtClean="0">
              <a:solidFill>
                <a:srgbClr val="0E4294"/>
              </a:solidFill>
              <a:latin typeface="Arial" charset="0"/>
            </a:endParaRPr>
          </a:p>
          <a:p>
            <a:pPr eaLnBrk="1" hangingPunct="1"/>
            <a:r>
              <a:rPr lang="en-US" sz="3200" dirty="0" smtClean="0">
                <a:solidFill>
                  <a:srgbClr val="0E4294"/>
                </a:solidFill>
                <a:latin typeface="Arial" charset="0"/>
                <a:cs typeface="Arial" charset="0"/>
              </a:rPr>
              <a:t>(Post-survey)</a:t>
            </a:r>
            <a:endParaRPr lang="es-ES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5" name="Picture 3" descr="PPTslide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547688" y="704850"/>
            <a:ext cx="1582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charset="0"/>
              </a:rPr>
              <a:t>ACTIVIDAD</a:t>
            </a:r>
          </a:p>
        </p:txBody>
      </p:sp>
      <p:sp>
        <p:nvSpPr>
          <p:cNvPr id="7" name="Rectangle 6"/>
          <p:cNvSpPr/>
          <p:nvPr/>
        </p:nvSpPr>
        <p:spPr>
          <a:xfrm>
            <a:off x="2179638" y="2082800"/>
            <a:ext cx="241300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5563" y="2024063"/>
            <a:ext cx="4940300" cy="1477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dirty="0">
                <a:solidFill>
                  <a:schemeClr val="bg1">
                    <a:lumMod val="50000"/>
                  </a:schemeClr>
                </a:solidFill>
                <a:latin typeface="Arial"/>
              </a:rPr>
              <a:t>Recoja a sus hijos de __ y sepárense en grupos.</a:t>
            </a:r>
          </a:p>
          <a:p>
            <a:pPr>
              <a:defRPr/>
            </a:pPr>
            <a:endParaRPr lang="es-ES" altLang="en-US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altLang="en-US" dirty="0">
                <a:solidFill>
                  <a:schemeClr val="bg1">
                    <a:lumMod val="50000"/>
                  </a:schemeClr>
                </a:solidFill>
                <a:latin typeface="Arial"/>
              </a:rPr>
              <a:t>Cada subgrupo se reúne durante diez minutos. Las instrucciones se darán allí.</a:t>
            </a:r>
          </a:p>
        </p:txBody>
      </p:sp>
      <p:sp>
        <p:nvSpPr>
          <p:cNvPr id="9" name="Rectangle 8"/>
          <p:cNvSpPr/>
          <p:nvPr/>
        </p:nvSpPr>
        <p:spPr>
          <a:xfrm>
            <a:off x="2179638" y="2887663"/>
            <a:ext cx="241300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 dirty="0"/>
          </a:p>
        </p:txBody>
      </p:sp>
      <p:pic>
        <p:nvPicPr>
          <p:cNvPr id="30723" name="Picture 4" descr="PPTslid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5546725" y="2763838"/>
            <a:ext cx="33607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0E4294"/>
                </a:solidFill>
                <a:latin typeface="Arial" charset="0"/>
              </a:rPr>
              <a:t>¡Gracias!</a:t>
            </a:r>
          </a:p>
          <a:p>
            <a:pPr eaLnBrk="1" hangingPunct="1"/>
            <a:r>
              <a:rPr lang="en-US" dirty="0">
                <a:latin typeface="Arial" charset="0"/>
              </a:rPr>
              <a:t>Taller 3:</a:t>
            </a:r>
          </a:p>
          <a:p>
            <a:pPr eaLnBrk="1" hangingPunct="1"/>
            <a:r>
              <a:rPr lang="en-US" dirty="0">
                <a:latin typeface="Arial" charset="0"/>
              </a:rPr>
              <a:t>FECHA Y HORA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31746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2" b="12682"/>
          <a:stretch>
            <a:fillRect/>
          </a:stretch>
        </p:blipFill>
        <p:spPr/>
      </p:pic>
      <p:pic>
        <p:nvPicPr>
          <p:cNvPr id="31747" name="Picture 5" descr="PPTslid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8"/>
          <p:cNvSpPr txBox="1">
            <a:spLocks noChangeArrowheads="1"/>
          </p:cNvSpPr>
          <p:nvPr/>
        </p:nvSpPr>
        <p:spPr bwMode="auto">
          <a:xfrm>
            <a:off x="5546725" y="2763838"/>
            <a:ext cx="336073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0E4294"/>
                </a:solidFill>
                <a:latin typeface="Arial" charset="0"/>
              </a:rPr>
              <a:t>ENCABEZADO DE SECCIÓN</a:t>
            </a:r>
          </a:p>
          <a:p>
            <a:pPr eaLnBrk="1" hangingPunct="1"/>
            <a:r>
              <a:rPr lang="en-US" dirty="0" err="1">
                <a:latin typeface="Arial" charset="0"/>
              </a:rPr>
              <a:t>Estilo</a:t>
            </a:r>
            <a:r>
              <a:rPr lang="en-US" dirty="0">
                <a:latin typeface="Arial" charset="0"/>
              </a:rPr>
              <a:t> de entrada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 dirty="0"/>
          </a:p>
        </p:txBody>
      </p:sp>
      <p:pic>
        <p:nvPicPr>
          <p:cNvPr id="32771" name="Picture 4" descr="PPTslid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5"/>
          <p:cNvSpPr txBox="1">
            <a:spLocks noChangeArrowheads="1"/>
          </p:cNvSpPr>
          <p:nvPr/>
        </p:nvSpPr>
        <p:spPr bwMode="auto">
          <a:xfrm>
            <a:off x="5546725" y="2763838"/>
            <a:ext cx="336073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0E4294"/>
                </a:solidFill>
                <a:latin typeface="Arial" charset="0"/>
              </a:rPr>
              <a:t>ENCABEZADO DE SECCIÓN</a:t>
            </a:r>
          </a:p>
          <a:p>
            <a:pPr eaLnBrk="1" hangingPunct="1"/>
            <a:r>
              <a:rPr lang="en-US" dirty="0" err="1">
                <a:latin typeface="Arial" charset="0"/>
              </a:rPr>
              <a:t>Estilo</a:t>
            </a:r>
            <a:r>
              <a:rPr lang="en-US" dirty="0">
                <a:latin typeface="Arial" charset="0"/>
              </a:rPr>
              <a:t> de entrada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33795" name="Picture 3" descr="PPTslid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5546725" y="2763838"/>
            <a:ext cx="336073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0E4294"/>
                </a:solidFill>
                <a:latin typeface="Arial" charset="0"/>
              </a:rPr>
              <a:t>ENCABEZADO DE SECCIÓN</a:t>
            </a:r>
          </a:p>
          <a:p>
            <a:pPr eaLnBrk="1" hangingPunct="1"/>
            <a:r>
              <a:rPr lang="en-US" dirty="0" err="1">
                <a:latin typeface="Arial" charset="0"/>
              </a:rPr>
              <a:t>Estilo</a:t>
            </a:r>
            <a:r>
              <a:rPr lang="en-US" dirty="0">
                <a:latin typeface="Arial" charset="0"/>
              </a:rPr>
              <a:t> de entrada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15362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2" b="12682"/>
          <a:stretch>
            <a:fillRect/>
          </a:stretch>
        </p:blipFill>
        <p:spPr/>
      </p:pic>
      <p:pic>
        <p:nvPicPr>
          <p:cNvPr id="15363" name="Picture 5" descr="PPTslid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5546725" y="2763838"/>
            <a:ext cx="33607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 err="1" smtClean="0">
                <a:solidFill>
                  <a:srgbClr val="0E4294"/>
                </a:solidFill>
                <a:latin typeface="Arial" charset="0"/>
              </a:rPr>
              <a:t>Encuesta</a:t>
            </a:r>
            <a:endParaRPr lang="en-US" sz="3200" dirty="0" smtClean="0">
              <a:solidFill>
                <a:srgbClr val="0E4294"/>
              </a:solidFill>
              <a:latin typeface="Arial" charset="0"/>
            </a:endParaRPr>
          </a:p>
          <a:p>
            <a:pPr eaLnBrk="1" hangingPunct="1"/>
            <a:r>
              <a:rPr lang="en-US" sz="3200" dirty="0" smtClean="0">
                <a:solidFill>
                  <a:srgbClr val="0E4294"/>
                </a:solidFill>
                <a:latin typeface="Arial" charset="0"/>
              </a:rPr>
              <a:t>(Pre-survey)</a:t>
            </a:r>
            <a:endParaRPr lang="en-US" sz="3200" dirty="0">
              <a:solidFill>
                <a:srgbClr val="0E4294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4818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34819" name="Picture 5" descr="PPTslide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6"/>
          <p:cNvSpPr txBox="1">
            <a:spLocks noChangeArrowheads="1"/>
          </p:cNvSpPr>
          <p:nvPr/>
        </p:nvSpPr>
        <p:spPr bwMode="auto">
          <a:xfrm>
            <a:off x="5546725" y="2763838"/>
            <a:ext cx="336073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0E4294"/>
                </a:solidFill>
                <a:latin typeface="Arial" charset="0"/>
              </a:rPr>
              <a:t>ENCABEZADO DE SECCIÓN</a:t>
            </a:r>
          </a:p>
          <a:p>
            <a:pPr eaLnBrk="1" hangingPunct="1"/>
            <a:r>
              <a:rPr lang="en-US" dirty="0" err="1">
                <a:latin typeface="Arial" charset="0"/>
              </a:rPr>
              <a:t>Estilo</a:t>
            </a:r>
            <a:r>
              <a:rPr lang="en-US" dirty="0">
                <a:latin typeface="Arial" charset="0"/>
              </a:rPr>
              <a:t> de entrada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35843" name="Picture 3" descr="PPT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457200" y="781903"/>
            <a:ext cx="57991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EL TÍTULO DE LA DIAPOSITIVA VA AQUÍ</a:t>
            </a:r>
          </a:p>
        </p:txBody>
      </p:sp>
      <p:sp>
        <p:nvSpPr>
          <p:cNvPr id="6" name="Rectangle 5"/>
          <p:cNvSpPr/>
          <p:nvPr/>
        </p:nvSpPr>
        <p:spPr>
          <a:xfrm>
            <a:off x="2147888" y="2082800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7888" y="3192463"/>
            <a:ext cx="242887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47888" y="3748088"/>
            <a:ext cx="242887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5563" y="2024063"/>
            <a:ext cx="49403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Estilo de copia de viñeta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+mn-ea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Estilo de copia de viñeta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+mn-ea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Estilo de copia de viñeta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+mn-ea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Estilo de copia de viñeta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47888" y="2636838"/>
            <a:ext cx="242887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36867" name="Picture 3" descr="PPTslide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31938" y="2892425"/>
            <a:ext cx="493871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Abrir diapositiva de copia/diseño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16386" name="Content Placeholder 1" descr="Screen Shot 2016-07-18 at 4.47.24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/>
      </p:pic>
      <p:pic>
        <p:nvPicPr>
          <p:cNvPr id="16387" name="Picture 3" descr="PPTslide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457200" y="718984"/>
            <a:ext cx="57991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CUESTIONARIO: </a:t>
            </a:r>
            <a:endParaRPr lang="en-US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¿</a:t>
            </a:r>
            <a:r>
              <a:rPr lang="en-US" dirty="0">
                <a:solidFill>
                  <a:schemeClr val="bg1"/>
                </a:solidFill>
                <a:latin typeface="Arial" charset="0"/>
              </a:rPr>
              <a:t>ENTIENDE DE BEBÉS?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2413" y="1863725"/>
            <a:ext cx="863758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Puede completar el cuestionario con un compañero.</a:t>
            </a:r>
            <a:r>
              <a:rPr dirty="0">
                <a:latin typeface="Arial" charset="0"/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Hable con las personas que lo rodean cuando termine.</a:t>
            </a:r>
            <a:r>
              <a:rPr dirty="0">
                <a:latin typeface="Arial" charset="0"/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Hablaremos como un solo grupo.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+mn-ea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8"/>
          <a:stretch/>
        </p:blipFill>
        <p:spPr>
          <a:xfrm>
            <a:off x="1866642" y="2269817"/>
            <a:ext cx="5409127" cy="359166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17410" name="Content Placeholder 1" descr="shutterstock_44282298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/>
      </p:pic>
      <p:pic>
        <p:nvPicPr>
          <p:cNvPr id="17411" name="Picture 3" descr="PPTslide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4638" y="1427163"/>
            <a:ext cx="8615362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¿Qué puede hacer para entender mejor las señales de su hijo?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7413" name="Picture 2" descr="shutterstock_4428229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2525713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3" descr="shutterstock_15794587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8" y="2525713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18435" name="Picture 3" descr="PPT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457200" y="771951"/>
            <a:ext cx="57991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CÓMO ENTENDER LAS SEÑALES DE SU HIJO</a:t>
            </a:r>
          </a:p>
        </p:txBody>
      </p:sp>
      <p:sp>
        <p:nvSpPr>
          <p:cNvPr id="6" name="Rectangle 5"/>
          <p:cNvSpPr/>
          <p:nvPr/>
        </p:nvSpPr>
        <p:spPr>
          <a:xfrm>
            <a:off x="2147888" y="2082800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7888" y="3535363"/>
            <a:ext cx="242887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5563" y="2024063"/>
            <a:ext cx="4940300" cy="2586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Preste atención a sus conductas y al lenguaje corporal.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+mn-ea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Escúchelos.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+mn-ea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Piense qué podría ser diferente en la rutina diaria para que haya cambios en la conducta.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+mn-ea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47888" y="2914650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19458" name="Content Placeholder 1" descr="shutterstock_40169899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" b="8774"/>
          <a:stretch>
            <a:fillRect/>
          </a:stretch>
        </p:blipFill>
        <p:spPr/>
      </p:pic>
      <p:pic>
        <p:nvPicPr>
          <p:cNvPr id="19459" name="Picture 3" descr="PPTslide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457200" y="877888"/>
            <a:ext cx="5799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DESARROLLO DE RELACIONES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147888" y="2082800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7888" y="3778250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5563" y="2024063"/>
            <a:ext cx="4940300" cy="3140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tx1"/>
              </a:buCl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/>
              </a:rPr>
              <a:t>Las relaciones son el centro del aprendizaje. Son la base.</a:t>
            </a:r>
          </a:p>
          <a:p>
            <a:pPr>
              <a:buClr>
                <a:schemeClr val="tx1"/>
              </a:buClr>
              <a:defRPr/>
            </a:pPr>
            <a:endParaRPr lang="es-ES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buClr>
                <a:schemeClr val="tx1"/>
              </a:buCl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/>
              </a:rPr>
              <a:t>Los niños que se conectan con los adultos son más seguros.</a:t>
            </a:r>
          </a:p>
          <a:p>
            <a:pPr>
              <a:buClr>
                <a:schemeClr val="tx1"/>
              </a:buClr>
              <a:defRPr/>
            </a:pPr>
            <a:endParaRPr lang="es-ES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buClr>
                <a:schemeClr val="tx1"/>
              </a:buCl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/>
              </a:rPr>
              <a:t>Los niños que se sienten seguros tomarán riesgos y explorarán.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+mn-ea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+mn-ea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47888" y="2943225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 descr="shutterstock_4016989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r="65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21507" name="Picture 3" descr="PPT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457200" y="769938"/>
            <a:ext cx="57991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¿CÓMO SE CONECTA CON </a:t>
            </a:r>
          </a:p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SU HIJO?</a:t>
            </a:r>
          </a:p>
        </p:txBody>
      </p:sp>
      <p:sp>
        <p:nvSpPr>
          <p:cNvPr id="6" name="Rectangle 5"/>
          <p:cNvSpPr/>
          <p:nvPr/>
        </p:nvSpPr>
        <p:spPr>
          <a:xfrm>
            <a:off x="2147888" y="2082800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5563" y="2012950"/>
            <a:ext cx="4940300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7F7F7F"/>
                </a:solidFill>
                <a:latin typeface="Arial"/>
              </a:rPr>
              <a:t>Escúchelo.</a:t>
            </a:r>
          </a:p>
          <a:p>
            <a:pPr>
              <a:defRPr/>
            </a:pPr>
            <a:endParaRPr lang="es-ES" dirty="0">
              <a:solidFill>
                <a:srgbClr val="7F7F7F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  <a:latin typeface="Arial"/>
              </a:rPr>
              <a:t>Juegue.</a:t>
            </a:r>
          </a:p>
          <a:p>
            <a:pPr>
              <a:defRPr/>
            </a:pPr>
            <a:endParaRPr lang="es-ES" dirty="0">
              <a:solidFill>
                <a:srgbClr val="7F7F7F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  <a:latin typeface="Arial"/>
              </a:rPr>
              <a:t>Cante con ellos.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+mn-ea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+mn-ea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47888" y="3162300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47888" y="2622550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21513" name="Picture 1" descr="shutterstock_21871416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0" y="3681413"/>
            <a:ext cx="331787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22531" name="Picture 3" descr="PPT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457200" y="769938"/>
            <a:ext cx="57991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¿CÓMO AYUDA ESTO A LA </a:t>
            </a:r>
          </a:p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PREPARACIÓN PARA LA ESCUELA?</a:t>
            </a:r>
          </a:p>
        </p:txBody>
      </p:sp>
      <p:sp>
        <p:nvSpPr>
          <p:cNvPr id="6" name="Rectangle 5"/>
          <p:cNvSpPr/>
          <p:nvPr/>
        </p:nvSpPr>
        <p:spPr>
          <a:xfrm>
            <a:off x="2147888" y="2082800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7888" y="4011613"/>
            <a:ext cx="242887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2535" name="TextBox 8"/>
          <p:cNvSpPr txBox="1">
            <a:spLocks noChangeArrowheads="1"/>
          </p:cNvSpPr>
          <p:nvPr/>
        </p:nvSpPr>
        <p:spPr bwMode="auto">
          <a:xfrm>
            <a:off x="2595563" y="2024063"/>
            <a:ext cx="5262562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tx1"/>
              </a:buClr>
            </a:pPr>
            <a:r>
              <a:rPr lang="en-US" sz="1800" b="1" dirty="0">
                <a:solidFill>
                  <a:srgbClr val="7F7F7F"/>
                </a:solidFill>
                <a:latin typeface="Arial" charset="0"/>
              </a:rPr>
              <a:t>¡El </a:t>
            </a:r>
            <a:r>
              <a:rPr lang="en-US" sz="1800" b="1" dirty="0" err="1">
                <a:solidFill>
                  <a:srgbClr val="7F7F7F"/>
                </a:solidFill>
                <a:latin typeface="Arial" charset="0"/>
              </a:rPr>
              <a:t>desarrollo</a:t>
            </a:r>
            <a:r>
              <a:rPr lang="en-US" sz="1800" b="1" dirty="0">
                <a:solidFill>
                  <a:srgbClr val="7F7F7F"/>
                </a:solidFill>
                <a:latin typeface="Arial" charset="0"/>
              </a:rPr>
              <a:t> social/</a:t>
            </a:r>
            <a:r>
              <a:rPr lang="en-US" sz="1800" b="1" dirty="0" err="1">
                <a:solidFill>
                  <a:srgbClr val="7F7F7F"/>
                </a:solidFill>
                <a:latin typeface="Arial" charset="0"/>
              </a:rPr>
              <a:t>emocional</a:t>
            </a:r>
            <a:r>
              <a:rPr lang="en-US" sz="1800" b="1" dirty="0">
                <a:solidFill>
                  <a:srgbClr val="7F7F7F"/>
                </a:solidFill>
                <a:latin typeface="Arial" charset="0"/>
              </a:rPr>
              <a:t> de </a:t>
            </a:r>
            <a:r>
              <a:rPr lang="en-US" sz="1800" b="1" dirty="0" err="1">
                <a:solidFill>
                  <a:srgbClr val="7F7F7F"/>
                </a:solidFill>
                <a:latin typeface="Arial" charset="0"/>
              </a:rPr>
              <a:t>los</a:t>
            </a:r>
            <a:r>
              <a:rPr lang="en-US" sz="1800" b="1" dirty="0">
                <a:solidFill>
                  <a:srgbClr val="7F7F7F"/>
                </a:solidFill>
                <a:latin typeface="Arial" charset="0"/>
              </a:rPr>
              <a:t> </a:t>
            </a:r>
            <a:r>
              <a:rPr lang="en-US" sz="1800" b="1" dirty="0" err="1">
                <a:solidFill>
                  <a:srgbClr val="7F7F7F"/>
                </a:solidFill>
                <a:latin typeface="Arial" charset="0"/>
              </a:rPr>
              <a:t>niños</a:t>
            </a:r>
            <a:r>
              <a:rPr lang="en-US" sz="1800" b="1" dirty="0">
                <a:solidFill>
                  <a:srgbClr val="7F7F7F"/>
                </a:solidFill>
                <a:latin typeface="Arial" charset="0"/>
              </a:rPr>
              <a:t> </a:t>
            </a:r>
            <a:r>
              <a:rPr lang="en-US" sz="1800" b="1" dirty="0" err="1">
                <a:solidFill>
                  <a:srgbClr val="7F7F7F"/>
                </a:solidFill>
                <a:latin typeface="Arial" charset="0"/>
              </a:rPr>
              <a:t>es</a:t>
            </a:r>
            <a:r>
              <a:rPr lang="en-US" sz="1800" b="1" dirty="0">
                <a:solidFill>
                  <a:srgbClr val="7F7F7F"/>
                </a:solidFill>
                <a:latin typeface="Arial" charset="0"/>
              </a:rPr>
              <a:t> clave!</a:t>
            </a:r>
          </a:p>
          <a:p>
            <a:pPr eaLnBrk="1" hangingPunct="1">
              <a:buClr>
                <a:schemeClr val="tx1"/>
              </a:buClr>
            </a:pPr>
            <a:endParaRPr lang="es-ES" sz="1800" dirty="0">
              <a:solidFill>
                <a:srgbClr val="7F7F7F"/>
              </a:solidFill>
              <a:latin typeface="Arial" charset="0"/>
              <a:cs typeface="Arial" charset="0"/>
            </a:endParaRPr>
          </a:p>
          <a:p>
            <a:pPr eaLnBrk="1" hangingPunct="1">
              <a:buClr>
                <a:schemeClr val="tx1"/>
              </a:buClr>
            </a:pPr>
            <a:r>
              <a:rPr lang="en-US" sz="1800" dirty="0">
                <a:solidFill>
                  <a:srgbClr val="7F7F7F"/>
                </a:solidFill>
                <a:latin typeface="Arial" charset="0"/>
              </a:rPr>
              <a:t>Las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relaciones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positivas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proporcionan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un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modelo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sobre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cómo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deben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llevarse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con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otros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y resolver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problemas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, para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apoyar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el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desarrollo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social.  </a:t>
            </a:r>
          </a:p>
          <a:p>
            <a:pPr eaLnBrk="1" hangingPunct="1">
              <a:buClr>
                <a:schemeClr val="tx1"/>
              </a:buClr>
            </a:pPr>
            <a:endParaRPr lang="es-ES" sz="1800" dirty="0">
              <a:solidFill>
                <a:srgbClr val="7F7F7F"/>
              </a:solidFill>
              <a:latin typeface="Arial" charset="0"/>
              <a:cs typeface="Arial" charset="0"/>
            </a:endParaRPr>
          </a:p>
          <a:p>
            <a:pPr eaLnBrk="1" hangingPunct="1">
              <a:buClr>
                <a:schemeClr val="tx1"/>
              </a:buClr>
            </a:pP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Comprender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y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hablar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acerca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de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los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sentimientos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apoya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el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desarrollo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emocional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. </a:t>
            </a:r>
          </a:p>
          <a:p>
            <a:pPr eaLnBrk="1" hangingPunct="1">
              <a:buClr>
                <a:schemeClr val="tx1"/>
              </a:buClr>
            </a:pPr>
            <a:endParaRPr lang="es-ES" sz="1800" dirty="0">
              <a:solidFill>
                <a:srgbClr val="7F7F7F"/>
              </a:solidFill>
              <a:latin typeface="Arial" charset="0"/>
              <a:cs typeface="Arial" charset="0"/>
            </a:endParaRPr>
          </a:p>
          <a:p>
            <a:pPr eaLnBrk="1" hangingPunct="1">
              <a:buClr>
                <a:schemeClr val="tx1"/>
              </a:buClr>
            </a:pPr>
            <a:r>
              <a:rPr lang="en-US" sz="1800" dirty="0">
                <a:solidFill>
                  <a:srgbClr val="7F7F7F"/>
                </a:solidFill>
                <a:latin typeface="Arial" charset="0"/>
              </a:rPr>
              <a:t>Los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niños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aprenden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controlarse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y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cambiar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su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conducta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.  </a:t>
            </a:r>
          </a:p>
          <a:p>
            <a:pPr eaLnBrk="1" hangingPunct="1">
              <a:buClr>
                <a:schemeClr val="tx1"/>
              </a:buClr>
            </a:pPr>
            <a:endParaRPr lang="es-ES" sz="1800" dirty="0">
              <a:solidFill>
                <a:srgbClr val="7F7F7F"/>
              </a:solidFill>
              <a:latin typeface="Arial" charset="0"/>
              <a:cs typeface="Arial" charset="0"/>
            </a:endParaRPr>
          </a:p>
          <a:p>
            <a:pPr eaLnBrk="1" hangingPunct="1">
              <a:buClr>
                <a:schemeClr val="tx1"/>
              </a:buClr>
            </a:pPr>
            <a:r>
              <a:rPr lang="en-US" sz="1800" dirty="0">
                <a:solidFill>
                  <a:srgbClr val="7F7F7F"/>
                </a:solidFill>
                <a:latin typeface="Arial" charset="0"/>
              </a:rPr>
              <a:t>Deben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aprender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expresarse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y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dar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nombres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a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sus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Arial" charset="0"/>
              </a:rPr>
              <a:t>sentimientos</a:t>
            </a:r>
            <a:r>
              <a:rPr lang="en-US" sz="1800" dirty="0">
                <a:solidFill>
                  <a:srgbClr val="7F7F7F"/>
                </a:solidFill>
                <a:latin typeface="Arial" charset="0"/>
              </a:rPr>
              <a:t>.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47888" y="2928144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47888" y="5664200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51063" y="4864100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UWBLA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1064</TotalTime>
  <Words>423</Words>
  <Application>Microsoft Macintosh PowerPoint</Application>
  <PresentationFormat>On-screen Show (4:3)</PresentationFormat>
  <Paragraphs>82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ＭＳ Ｐゴシック</vt:lpstr>
      <vt:lpstr>Arial</vt:lpstr>
      <vt:lpstr>UWBLA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Brock</dc:creator>
  <cp:lastModifiedBy>Mariana Florit</cp:lastModifiedBy>
  <cp:revision>20</cp:revision>
  <dcterms:created xsi:type="dcterms:W3CDTF">2015-04-21T19:52:07Z</dcterms:created>
  <dcterms:modified xsi:type="dcterms:W3CDTF">2017-01-17T22:06:25Z</dcterms:modified>
</cp:coreProperties>
</file>