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80" r:id="rId12"/>
    <p:sldId id="275" r:id="rId13"/>
    <p:sldId id="276" r:id="rId14"/>
    <p:sldId id="277" r:id="rId15"/>
    <p:sldId id="278" r:id="rId16"/>
    <p:sldId id="279" r:id="rId17"/>
    <p:sldId id="282" r:id="rId18"/>
    <p:sldId id="281" r:id="rId19"/>
    <p:sldId id="257" r:id="rId20"/>
    <p:sldId id="258" r:id="rId21"/>
    <p:sldId id="260" r:id="rId22"/>
    <p:sldId id="261" r:id="rId23"/>
    <p:sldId id="262" r:id="rId24"/>
    <p:sldId id="263" r:id="rId25"/>
    <p:sldId id="264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343"/>
    <a:srgbClr val="0E4294"/>
    <a:srgbClr val="0D0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0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170CF10-9D98-8A40-966D-C9D3A6487D6C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95A26B-04F6-014C-B102-165A43ECC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73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0082D93-BA56-3145-9C74-E818A24104C7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FCD0-7C5F-5F42-B263-8D0AA00B8F96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61E40-079C-B243-822D-0BE4903A1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D80F-9336-B645-9926-EB86AD91C7A9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8116-B541-1343-91DE-27CE401FB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0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8EA9-64DD-F84A-9402-4E700EAF2290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0959-56B7-AE4F-B936-465226340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5130-3E85-7B43-BECA-08B3B72C6FE5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D185-CAC9-2245-99BD-9DCC754FD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FB3F2-7B12-DB43-BB56-86D4C57EDE59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92F6-047F-9B47-95F6-68432F219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3B78-4786-6A4F-835C-F1500CA2D1F2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F53F-40D5-9F4A-A7E6-8FEBDB5CB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1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01331-CC79-E041-8F36-7FCD25FD7108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7AA4-7C12-1F48-8B92-00FFC38E2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6743-D92E-C64B-A97E-DAA0E7F46161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1D598-5961-374E-AC0A-23198CC8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8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7F873-2598-1D43-97F9-29158FB475DE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7E6F-F918-EB47-9927-BB0BDE770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9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89B12-1E48-BE4F-B2B8-689AEBA2251F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451B-443A-794A-9CBF-788CDA5D2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C4FC-1BBF-6047-98C4-B9940416C373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C23B-B14D-BD4F-9360-41546E9D9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2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837958-CEE6-4C41-A58E-F241C77E845E}" type="datetimeFigureOut">
              <a:rPr lang="en-US"/>
              <a:pPr>
                <a:defRPr/>
              </a:pPr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69FEB7-D9A5-AA45-B622-0A34C0EAA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4339" name="Picture 4" descr="PPTcover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33363" y="2857500"/>
            <a:ext cx="8674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United Way </a:t>
            </a:r>
          </a:p>
          <a:p>
            <a:pPr algn="ctr" eaLnBrk="1" hangingPunct="1"/>
            <a:r>
              <a:rPr lang="en-US" sz="48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Born Learning Academy</a:t>
            </a:r>
          </a:p>
          <a:p>
            <a:pPr algn="ctr" eaLnBrk="1" hangingPunct="1"/>
            <a:r>
              <a:rPr lang="en-US" sz="48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Session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3554" name="Content Placeholder 1" descr="shutterstock_3110726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2" b="17592"/>
          <a:stretch>
            <a:fillRect/>
          </a:stretch>
        </p:blipFill>
        <p:spPr/>
      </p:pic>
      <p:pic>
        <p:nvPicPr>
          <p:cNvPr id="23555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HOMEWORK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2595563" y="2024063"/>
            <a:ext cx="4940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7F7F7F"/>
                </a:solidFill>
                <a:latin typeface="Arial" charset="0"/>
                <a:cs typeface="Arial" charset="0"/>
              </a:rPr>
              <a:t>Play “I Spy” with</a:t>
            </a:r>
          </a:p>
          <a:p>
            <a:pPr algn="ctr" eaLnBrk="1" hangingPunct="1"/>
            <a:r>
              <a:rPr lang="en-US" sz="1800" b="1">
                <a:solidFill>
                  <a:srgbClr val="7F7F7F"/>
                </a:solidFill>
                <a:latin typeface="Arial" charset="0"/>
                <a:cs typeface="Arial" charset="0"/>
              </a:rPr>
              <a:t>your child when you are on-the-go.</a:t>
            </a:r>
          </a:p>
        </p:txBody>
      </p:sp>
      <p:pic>
        <p:nvPicPr>
          <p:cNvPr id="23558" name="Picture 2" descr="shutterstock_3110726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840038"/>
            <a:ext cx="372745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4579" name="Picture 3" descr="PPT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546725" y="2763838"/>
            <a:ext cx="3360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Post-Test</a:t>
            </a:r>
            <a:endParaRPr lang="en-US">
              <a:latin typeface="MetaOT-Book" charset="0"/>
              <a:cs typeface="MetaOT-Book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5603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47688" y="935038"/>
            <a:ext cx="187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charset="0"/>
                <a:cs typeface="Arial" charset="0"/>
              </a:rPr>
              <a:t>ACTIVITIES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9638" y="2082800"/>
            <a:ext cx="241300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5563" y="2024063"/>
            <a:ext cx="49403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Grocery on the Go</a:t>
            </a:r>
          </a:p>
          <a:p>
            <a:pPr>
              <a:defRPr/>
            </a:pPr>
            <a:endParaRPr lang="en-US" altLang="en-US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Laundry Sort</a:t>
            </a:r>
          </a:p>
          <a:p>
            <a:pPr>
              <a:defRPr/>
            </a:pPr>
            <a:endParaRPr lang="en-US" altLang="en-US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Setting the Table</a:t>
            </a:r>
          </a:p>
          <a:p>
            <a:pPr>
              <a:defRPr/>
            </a:pPr>
            <a:endParaRPr lang="en-US" altLang="en-US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Weather Wheel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9638" y="2644775"/>
            <a:ext cx="241300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79638" y="3162300"/>
            <a:ext cx="241300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79638" y="3759200"/>
            <a:ext cx="241300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7650" name="Content Placeholder 1" descr="shutterstock_2985939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 b="8711"/>
          <a:stretch>
            <a:fillRect/>
          </a:stretch>
        </p:blipFill>
        <p:spPr/>
      </p:pic>
      <p:pic>
        <p:nvPicPr>
          <p:cNvPr id="27651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GROCERY ON THE GO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11455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7888" y="2949575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2595563" y="2024063"/>
            <a:ext cx="49403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Let your child help you find things in your grocery store.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In one of tonight’s activities, your child will match up words/pictures of foods to the actual food items.</a:t>
            </a:r>
          </a:p>
        </p:txBody>
      </p:sp>
      <p:pic>
        <p:nvPicPr>
          <p:cNvPr id="27656" name="Picture 2" descr="shutterstock_2985939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3819525"/>
            <a:ext cx="3462338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8674" name="Content Placeholder 1" descr="shutterstock_25240377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/>
      </p:pic>
      <p:pic>
        <p:nvPicPr>
          <p:cNvPr id="28675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LAUNDRY SORT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2025" y="2114550"/>
            <a:ext cx="242888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2025" y="3489325"/>
            <a:ext cx="242888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3949700" y="2024063"/>
            <a:ext cx="49403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Have your child make piles of the light and dark clothes. Children can also help by matching pairs of socks or sorting all of the shirts, pants and other clothes. 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Feeling useful also helps children feel good, which encourages them to continue to want to be helpful.</a:t>
            </a:r>
          </a:p>
        </p:txBody>
      </p:sp>
      <p:pic>
        <p:nvPicPr>
          <p:cNvPr id="28680" name="Picture 2" descr="shutterstock_2524037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103438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9698" name="Content Placeholder 1" descr="shutterstock_4175217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  <p:pic>
        <p:nvPicPr>
          <p:cNvPr id="29699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SETTING THE TABLE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11455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2595563" y="2024063"/>
            <a:ext cx="494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Children can help set the table.</a:t>
            </a:r>
          </a:p>
        </p:txBody>
      </p:sp>
      <p:pic>
        <p:nvPicPr>
          <p:cNvPr id="29703" name="Picture 2" descr="shutterstock_4175217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7167" r="5901" b="9602"/>
          <a:stretch>
            <a:fillRect/>
          </a:stretch>
        </p:blipFill>
        <p:spPr bwMode="auto">
          <a:xfrm>
            <a:off x="2390775" y="2673350"/>
            <a:ext cx="34639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0722" name="Content Placeholder 1" descr="shutterstock_36023288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pic>
        <p:nvPicPr>
          <p:cNvPr id="30723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WEATHER WHEEL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114550"/>
            <a:ext cx="242888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904875" y="2024063"/>
            <a:ext cx="38608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Make a weather wheel to use every day as part of your morning routine.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Talk about what the weather is like for the day and how it affects things.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Ask, “what should you wear? What kind of activities can you do or not do?”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014663"/>
            <a:ext cx="242888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740150"/>
            <a:ext cx="242888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9" name="Picture 2" descr="shutterstock_3602328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1889125"/>
            <a:ext cx="36258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1747" name="Picture 3" descr="PPTslid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  <p:pic>
        <p:nvPicPr>
          <p:cNvPr id="32771" name="Picture 4" descr="PPT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5546725" y="2763838"/>
            <a:ext cx="33607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Thank you!</a:t>
            </a:r>
          </a:p>
          <a:p>
            <a:pPr eaLnBrk="1" hangingPunct="1"/>
            <a:r>
              <a:rPr lang="en-US">
                <a:latin typeface="MetaOT-Book" charset="0"/>
                <a:cs typeface="MetaOT-Book" charset="0"/>
              </a:rPr>
              <a:t>Graduation:</a:t>
            </a:r>
          </a:p>
          <a:p>
            <a:pPr eaLnBrk="1" hangingPunct="1"/>
            <a:r>
              <a:rPr lang="en-US">
                <a:latin typeface="MetaOT-Book" charset="0"/>
                <a:cs typeface="MetaOT-Book" charset="0"/>
              </a:rPr>
              <a:t>DATE AND TIME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379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 b="12682"/>
          <a:stretch>
            <a:fillRect/>
          </a:stretch>
        </p:blipFill>
        <p:spPr/>
      </p:pic>
      <p:pic>
        <p:nvPicPr>
          <p:cNvPr id="33795" name="Picture 5" descr="PPT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5546725" y="2763838"/>
            <a:ext cx="33607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SECTION HEADLINE</a:t>
            </a:r>
          </a:p>
          <a:p>
            <a:pPr eaLnBrk="1" hangingPunct="1"/>
            <a:r>
              <a:rPr lang="en-US">
                <a:latin typeface="MetaOT-Book" charset="0"/>
                <a:cs typeface="MetaOT-Book" charset="0"/>
              </a:rPr>
              <a:t>Deck style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5362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 b="12682"/>
          <a:stretch>
            <a:fillRect/>
          </a:stretch>
        </p:blipFill>
        <p:spPr/>
      </p:pic>
      <p:pic>
        <p:nvPicPr>
          <p:cNvPr id="15363" name="Picture 5" descr="PPT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5546725" y="2763838"/>
            <a:ext cx="3360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Pre-Test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  <p:pic>
        <p:nvPicPr>
          <p:cNvPr id="34819" name="Picture 4" descr="PPT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5546725" y="2763838"/>
            <a:ext cx="33607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SECTION HEADLINE</a:t>
            </a:r>
          </a:p>
          <a:p>
            <a:pPr eaLnBrk="1" hangingPunct="1"/>
            <a:r>
              <a:rPr lang="en-US">
                <a:latin typeface="MetaOT-Book" charset="0"/>
                <a:cs typeface="MetaOT-Book" charset="0"/>
              </a:rPr>
              <a:t>Deck style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5843" name="Picture 3" descr="PPT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5546725" y="2763838"/>
            <a:ext cx="33607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SECTION HEADLINE</a:t>
            </a:r>
          </a:p>
          <a:p>
            <a:pPr eaLnBrk="1" hangingPunct="1"/>
            <a:r>
              <a:rPr lang="en-US">
                <a:latin typeface="MetaOT-Book" charset="0"/>
                <a:cs typeface="MetaOT-Book" charset="0"/>
              </a:rPr>
              <a:t>Deck style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6867" name="Picture 3" descr="PPT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5546725" y="2763838"/>
            <a:ext cx="33607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SECTION HEADLINE</a:t>
            </a:r>
          </a:p>
          <a:p>
            <a:pPr eaLnBrk="1" hangingPunct="1"/>
            <a:r>
              <a:rPr lang="en-US">
                <a:latin typeface="MetaOT-Book" charset="0"/>
                <a:cs typeface="MetaOT-Book" charset="0"/>
              </a:rPr>
              <a:t>Deck style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78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7891" name="Picture 5" descr="PPT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5546725" y="2763838"/>
            <a:ext cx="33607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E4294"/>
                </a:solidFill>
                <a:latin typeface="TradeGothic CondEighteen" charset="0"/>
                <a:cs typeface="TradeGothic CondEighteen" charset="0"/>
              </a:rPr>
              <a:t>SECTION HEADLINE</a:t>
            </a:r>
          </a:p>
          <a:p>
            <a:pPr eaLnBrk="1" hangingPunct="1"/>
            <a:r>
              <a:rPr lang="en-US">
                <a:latin typeface="TradeGothic CondEighteen" charset="0"/>
                <a:cs typeface="TradeGothic CondEighteen" charset="0"/>
              </a:rPr>
              <a:t>Deck style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8915" name="Picture 3" descr="PPT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SLIDE TITLE GOES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0828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7888" y="3192463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7888" y="3748088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5563" y="2024063"/>
            <a:ext cx="49403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Bullet copy style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Bullet copy style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Bullet copy style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Bullet copy style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7888" y="2636838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9939" name="Picture 3" descr="PPTslid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1938" y="2892425"/>
            <a:ext cx="49387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Open Copy/Layout Slide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6387" name="Picture 3" descr="PPT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57200" y="679450"/>
            <a:ext cx="5799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AT THE END OF THIS SESSION, PARTICIPANTS WILL BE ABLE TO: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0828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5563" y="2024063"/>
            <a:ext cx="49403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Identify two ways learning can occur in every day routines.</a:t>
            </a:r>
          </a:p>
          <a:p>
            <a:pPr>
              <a:buClr>
                <a:schemeClr val="tx1"/>
              </a:buClr>
              <a:defRPr/>
            </a:pP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Demonstrate two specific ways to help children learn on the go.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7888" y="3025775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7410" name="Content Placeholder 1" descr="shutterstock_18318863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/>
      </p:pic>
      <p:pic>
        <p:nvPicPr>
          <p:cNvPr id="17411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57200" y="755650"/>
            <a:ext cx="5799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LEARNING OPPORTUNITIES 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ARE EVERYWHERE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0828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7888" y="3070225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5563" y="1958975"/>
            <a:ext cx="49403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One of the great things about children and a key idea of Born Learning is that 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learning happens all around us.</a:t>
            </a:r>
          </a:p>
          <a:p>
            <a:pPr>
              <a:defRPr/>
            </a:pP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b="1" dirty="0">
                <a:solidFill>
                  <a:srgbClr val="7F7F7F"/>
                </a:solidFill>
                <a:latin typeface="Arial"/>
                <a:cs typeface="Arial"/>
              </a:rPr>
              <a:t>No special tools are needed!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F7F7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7416" name="Picture 2" descr="shutterstock_1831886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3603625"/>
            <a:ext cx="30480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8434" name="Content Placeholder 1" descr="shutterstock_33681526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/>
      </p:pic>
      <p:pic>
        <p:nvPicPr>
          <p:cNvPr id="18435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LEARNING ON THE GO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0828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7888" y="3192463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5563" y="2024063"/>
            <a:ext cx="49403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At home: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Laundry, meal prep,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bedtime.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Public places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: Stores, parks, the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library.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Traveling: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In the car, bus, walking or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etaOT-Book"/>
                <a:ea typeface="+mn-ea"/>
                <a:cs typeface="MetaOT-Book"/>
              </a:rPr>
              <a:t>biking.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taOT-Book"/>
              <a:ea typeface="+mn-ea"/>
              <a:cs typeface="MetaOT-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7888" y="2636838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41" name="Picture 2" descr="shutterstock_3368152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627438"/>
            <a:ext cx="3328988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9459" name="Picture 3" descr="PPT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REMEMBER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20828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7888" y="343535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7888" y="3990975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2595563" y="2024063"/>
            <a:ext cx="49403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Moving from one activity to another can be a challenge for a child. Talk about what is coming next so children can know what to expect and develop communication skills.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Allow children to practice self-help skills.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Talk to children about what you are doing throughout the day.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Read the words all around you.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Children need time to explore, as well as consistent routines.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7888" y="4835525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47888" y="5434013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0482" name="Content Placeholder 1" descr="shutterstock_34321285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3548"/>
          <a:stretch>
            <a:fillRect/>
          </a:stretch>
        </p:blipFill>
        <p:spPr/>
      </p:pic>
      <p:pic>
        <p:nvPicPr>
          <p:cNvPr id="20483" name="Picture 3" descr="PPTslid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MORNING ROUTINES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4725" y="2082800"/>
            <a:ext cx="242888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14725" y="3313113"/>
            <a:ext cx="242888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14725" y="3990975"/>
            <a:ext cx="242888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3962400" y="2024063"/>
            <a:ext cx="49403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The morning routine allows children to prepare for the day, learn about time and weather and practice self-help skills. 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Use a calendar to help your child learn predictable activities.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Routine can teach organization/choices.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What are some opportunities to practice self-help and self care skills in the morning?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Allow children to be successful. Give them time to practice.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4725" y="4673600"/>
            <a:ext cx="242888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14725" y="5434013"/>
            <a:ext cx="242888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91" name="Picture 2" descr="shutterstock_3432128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50266"/>
          <a:stretch>
            <a:fillRect/>
          </a:stretch>
        </p:blipFill>
        <p:spPr bwMode="auto">
          <a:xfrm>
            <a:off x="323850" y="2387600"/>
            <a:ext cx="30226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1507" name="Picture 3" descr="PPT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AFTER WORK/SCHOOL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1839913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7888" y="2703513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7888" y="3482975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2595563" y="1789113"/>
            <a:ext cx="49403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Prepare children for the rest of the day.    What’s coming next?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Talk to children while you are “on the go.” This builds vocabulary and your relationship.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Learn to “read” your child. What times of day/routine are the best for engaging them?? 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Allow time for rest.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Ask specific questions about your child’s day.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Involve children in things you are already doing such as table-setting or cooking.  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7888" y="4313238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47888" y="4875213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47888" y="5451475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2531" name="Picture 3" descr="PPT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57200" y="877888"/>
            <a:ext cx="5799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TradeGothic CondEighteen" charset="0"/>
                <a:cs typeface="TradeGothic CondEighteen" charset="0"/>
              </a:rPr>
              <a:t>BEDTIME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7888" y="1839913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7888" y="294640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7888" y="3482975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2595563" y="1789113"/>
            <a:ext cx="49403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Remember the number of sleeping hours needed for your child’s age and plan ahead to allow for enough sleep.  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Consistent routine helps with bedtime issues.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Avoid giving too many directions at once.  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Model and help with self care skills such as tooth brushing and hand washing. You are your child’s best teacher.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>
                <a:solidFill>
                  <a:srgbClr val="7F7F7F"/>
                </a:solidFill>
                <a:latin typeface="Arial" charset="0"/>
                <a:cs typeface="Arial" charset="0"/>
              </a:rPr>
              <a:t>Reading a bedtime story is calming. Be clear about the number of books you will read with your child.  </a:t>
            </a: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180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7888" y="4070350"/>
            <a:ext cx="242887" cy="242888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47888" y="5208588"/>
            <a:ext cx="242887" cy="242887"/>
          </a:xfrm>
          <a:prstGeom prst="rect">
            <a:avLst/>
          </a:prstGeom>
          <a:solidFill>
            <a:srgbClr val="F6A34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BL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663</Words>
  <Application>Microsoft Macintosh PowerPoint</Application>
  <PresentationFormat>On-screen Show (4:3)</PresentationFormat>
  <Paragraphs>114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ＭＳ Ｐゴシック</vt:lpstr>
      <vt:lpstr>Arial</vt:lpstr>
      <vt:lpstr>TradeGothic CondEighteen</vt:lpstr>
      <vt:lpstr>MetaOT-Book</vt:lpstr>
      <vt:lpstr>UWBLA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Brock</dc:creator>
  <cp:lastModifiedBy>MARIANA FLORIT</cp:lastModifiedBy>
  <cp:revision>15</cp:revision>
  <dcterms:created xsi:type="dcterms:W3CDTF">2015-04-21T19:52:07Z</dcterms:created>
  <dcterms:modified xsi:type="dcterms:W3CDTF">2016-07-20T05:55:46Z</dcterms:modified>
</cp:coreProperties>
</file>